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78" r:id="rId2"/>
    <p:sldMasterId id="2147483820" r:id="rId3"/>
    <p:sldMasterId id="2147483822" r:id="rId4"/>
    <p:sldMasterId id="2147483829" r:id="rId5"/>
    <p:sldMasterId id="2147483832" r:id="rId6"/>
  </p:sldMasterIdLst>
  <p:notesMasterIdLst>
    <p:notesMasterId r:id="rId63"/>
  </p:notesMasterIdLst>
  <p:handoutMasterIdLst>
    <p:handoutMasterId r:id="rId64"/>
  </p:handoutMasterIdLst>
  <p:sldIdLst>
    <p:sldId id="409" r:id="rId7"/>
    <p:sldId id="553" r:id="rId8"/>
    <p:sldId id="554" r:id="rId9"/>
    <p:sldId id="555" r:id="rId10"/>
    <p:sldId id="571" r:id="rId11"/>
    <p:sldId id="572" r:id="rId12"/>
    <p:sldId id="523" r:id="rId13"/>
    <p:sldId id="524" r:id="rId14"/>
    <p:sldId id="504" r:id="rId15"/>
    <p:sldId id="525" r:id="rId16"/>
    <p:sldId id="537" r:id="rId17"/>
    <p:sldId id="541" r:id="rId18"/>
    <p:sldId id="543" r:id="rId19"/>
    <p:sldId id="544" r:id="rId20"/>
    <p:sldId id="556" r:id="rId21"/>
    <p:sldId id="557" r:id="rId22"/>
    <p:sldId id="573" r:id="rId23"/>
    <p:sldId id="558" r:id="rId24"/>
    <p:sldId id="564" r:id="rId25"/>
    <p:sldId id="559" r:id="rId26"/>
    <p:sldId id="565" r:id="rId27"/>
    <p:sldId id="560" r:id="rId28"/>
    <p:sldId id="566" r:id="rId29"/>
    <p:sldId id="561" r:id="rId30"/>
    <p:sldId id="567" r:id="rId31"/>
    <p:sldId id="562" r:id="rId32"/>
    <p:sldId id="568" r:id="rId33"/>
    <p:sldId id="569" r:id="rId34"/>
    <p:sldId id="563" r:id="rId35"/>
    <p:sldId id="570" r:id="rId36"/>
    <p:sldId id="545" r:id="rId37"/>
    <p:sldId id="494" r:id="rId38"/>
    <p:sldId id="497" r:id="rId39"/>
    <p:sldId id="547" r:id="rId40"/>
    <p:sldId id="548" r:id="rId41"/>
    <p:sldId id="549" r:id="rId42"/>
    <p:sldId id="546" r:id="rId43"/>
    <p:sldId id="506" r:id="rId44"/>
    <p:sldId id="530" r:id="rId45"/>
    <p:sldId id="531" r:id="rId46"/>
    <p:sldId id="532" r:id="rId47"/>
    <p:sldId id="533" r:id="rId48"/>
    <p:sldId id="510" r:id="rId49"/>
    <p:sldId id="534" r:id="rId50"/>
    <p:sldId id="473" r:id="rId51"/>
    <p:sldId id="526" r:id="rId52"/>
    <p:sldId id="515" r:id="rId53"/>
    <p:sldId id="495" r:id="rId54"/>
    <p:sldId id="514" r:id="rId55"/>
    <p:sldId id="491" r:id="rId56"/>
    <p:sldId id="487" r:id="rId57"/>
    <p:sldId id="488" r:id="rId58"/>
    <p:sldId id="489" r:id="rId59"/>
    <p:sldId id="453" r:id="rId60"/>
    <p:sldId id="490" r:id="rId61"/>
    <p:sldId id="393" r:id="rId62"/>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5B9"/>
    <a:srgbClr val="366DAE"/>
    <a:srgbClr val="4055A4"/>
    <a:srgbClr val="396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349" autoAdjust="0"/>
  </p:normalViewPr>
  <p:slideViewPr>
    <p:cSldViewPr>
      <p:cViewPr varScale="1">
        <p:scale>
          <a:sx n="116" d="100"/>
          <a:sy n="116" d="100"/>
        </p:scale>
        <p:origin x="442" y="8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3267F27-55AA-4C60-A842-7B739CE47CE4}" type="datetimeFigureOut">
              <a:rPr lang="de-AT" smtClean="0"/>
              <a:t>25.01.2017</a:t>
            </a:fld>
            <a:endParaRPr lang="de-AT"/>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de-AT"/>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113BB7B-E5FD-4F9C-B15A-CD2ADC82D724}" type="slidenum">
              <a:rPr lang="de-AT" smtClean="0"/>
              <a:t>‹#›</a:t>
            </a:fld>
            <a:endParaRPr lang="de-AT"/>
          </a:p>
        </p:txBody>
      </p:sp>
    </p:spTree>
    <p:extLst>
      <p:ext uri="{BB962C8B-B14F-4D97-AF65-F5344CB8AC3E}">
        <p14:creationId xmlns:p14="http://schemas.microsoft.com/office/powerpoint/2010/main" val="994547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E6D2A054-6DE9-41F4-8BA4-4E42C1A32E6F}" type="datetimeFigureOut">
              <a:rPr lang="en-US" smtClean="0"/>
              <a:t>1/25/2017</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FEBDA4FE-9707-49FF-ABA4-06B5918BEBC1}" type="slidenum">
              <a:rPr lang="en-US" smtClean="0"/>
              <a:t>‹#›</a:t>
            </a:fld>
            <a:endParaRPr lang="en-US"/>
          </a:p>
        </p:txBody>
      </p:sp>
    </p:spTree>
    <p:extLst>
      <p:ext uri="{BB962C8B-B14F-4D97-AF65-F5344CB8AC3E}">
        <p14:creationId xmlns:p14="http://schemas.microsoft.com/office/powerpoint/2010/main" val="4210624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6F3C620E-3856-4DBB-8B08-FBA09334E01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913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Dynatrace allows you to Scale your Pipeline. Whether you run it full yon the Amazon or in hybrid Pipelines, e.g: using Jenkins or other tools such as XebiaLabs,</a:t>
            </a:r>
            <a:r>
              <a:rPr lang="de-AT" baseline="0" dirty="0"/>
              <a:t> Electric Cloud, SauceLabs, ...</a:t>
            </a:r>
            <a:endParaRPr lang="de-AT" dirty="0"/>
          </a:p>
        </p:txBody>
      </p:sp>
      <p:sp>
        <p:nvSpPr>
          <p:cNvPr id="4" name="Slide Number Placeholder 3"/>
          <p:cNvSpPr>
            <a:spLocks noGrp="1"/>
          </p:cNvSpPr>
          <p:nvPr>
            <p:ph type="sldNum" sz="quarter" idx="10"/>
          </p:nvPr>
        </p:nvSpPr>
        <p:spPr/>
        <p:txBody>
          <a:bodyPr/>
          <a:lstStyle/>
          <a:p>
            <a:fld id="{FEBDA4FE-9707-49FF-ABA4-06B5918BEBC1}" type="slidenum">
              <a:rPr lang="en-US" smtClean="0"/>
              <a:t>48</a:t>
            </a:fld>
            <a:endParaRPr lang="en-US"/>
          </a:p>
        </p:txBody>
      </p:sp>
    </p:spTree>
    <p:extLst>
      <p:ext uri="{BB962C8B-B14F-4D97-AF65-F5344CB8AC3E}">
        <p14:creationId xmlns:p14="http://schemas.microsoft.com/office/powerpoint/2010/main" val="22398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If</a:t>
            </a:r>
            <a:r>
              <a:rPr lang="de-AT" baseline="0" dirty="0"/>
              <a:t> you run load tests we automatically detect root cause within a single test but also detect regressions across tests. This not only speeds up your load testing phase but also helps you detect regressions from build-to-build faster</a:t>
            </a:r>
            <a:endParaRPr lang="de-AT" dirty="0"/>
          </a:p>
        </p:txBody>
      </p:sp>
      <p:sp>
        <p:nvSpPr>
          <p:cNvPr id="4" name="Slide Number Placeholder 3"/>
          <p:cNvSpPr>
            <a:spLocks noGrp="1"/>
          </p:cNvSpPr>
          <p:nvPr>
            <p:ph type="sldNum" sz="quarter" idx="10"/>
          </p:nvPr>
        </p:nvSpPr>
        <p:spPr/>
        <p:txBody>
          <a:bodyPr/>
          <a:lstStyle/>
          <a:p>
            <a:fld id="{FEBDA4FE-9707-49FF-ABA4-06B5918BEBC1}" type="slidenum">
              <a:rPr lang="en-US" smtClean="0"/>
              <a:t>50</a:t>
            </a:fld>
            <a:endParaRPr lang="en-US"/>
          </a:p>
        </p:txBody>
      </p:sp>
    </p:spTree>
    <p:extLst>
      <p:ext uri="{BB962C8B-B14F-4D97-AF65-F5344CB8AC3E}">
        <p14:creationId xmlns:p14="http://schemas.microsoft.com/office/powerpoint/2010/main" val="72101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With AWS and Dynatrace we make sure that</a:t>
            </a:r>
            <a:r>
              <a:rPr lang="de-AT" baseline="0" dirty="0"/>
              <a:t> you can keep pushing good code faster through the pipeline by stoping bad code changes earlier! This results in faster lead times, better quality and happy users</a:t>
            </a:r>
            <a:endParaRPr lang="de-AT" dirty="0"/>
          </a:p>
        </p:txBody>
      </p:sp>
      <p:sp>
        <p:nvSpPr>
          <p:cNvPr id="4" name="Slide Number Placeholder 3"/>
          <p:cNvSpPr>
            <a:spLocks noGrp="1"/>
          </p:cNvSpPr>
          <p:nvPr>
            <p:ph type="sldNum" sz="quarter" idx="10"/>
          </p:nvPr>
        </p:nvSpPr>
        <p:spPr/>
        <p:txBody>
          <a:bodyPr/>
          <a:lstStyle/>
          <a:p>
            <a:fld id="{FEBDA4FE-9707-49FF-ABA4-06B5918BEBC1}" type="slidenum">
              <a:rPr lang="en-US" smtClean="0"/>
              <a:t>51</a:t>
            </a:fld>
            <a:endParaRPr lang="en-US"/>
          </a:p>
        </p:txBody>
      </p:sp>
    </p:spTree>
    <p:extLst>
      <p:ext uri="{BB962C8B-B14F-4D97-AF65-F5344CB8AC3E}">
        <p14:creationId xmlns:p14="http://schemas.microsoft.com/office/powerpoint/2010/main" val="388682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With AWS DevOps Pipelines</a:t>
            </a:r>
            <a:r>
              <a:rPr lang="de-AT" baseline="0" dirty="0"/>
              <a:t> on their own you only have manual approval of phases. This is slow and error prone. Especially if you try to scale</a:t>
            </a:r>
            <a:endParaRPr lang="de-AT" dirty="0"/>
          </a:p>
        </p:txBody>
      </p:sp>
      <p:sp>
        <p:nvSpPr>
          <p:cNvPr id="4" name="Slide Number Placeholder 3"/>
          <p:cNvSpPr>
            <a:spLocks noGrp="1"/>
          </p:cNvSpPr>
          <p:nvPr>
            <p:ph type="sldNum" sz="quarter" idx="10"/>
          </p:nvPr>
        </p:nvSpPr>
        <p:spPr/>
        <p:txBody>
          <a:bodyPr/>
          <a:lstStyle/>
          <a:p>
            <a:fld id="{FEBDA4FE-9707-49FF-ABA4-06B5918BEBC1}" type="slidenum">
              <a:rPr lang="en-US" smtClean="0"/>
              <a:t>53</a:t>
            </a:fld>
            <a:endParaRPr lang="en-US"/>
          </a:p>
        </p:txBody>
      </p:sp>
    </p:spTree>
    <p:extLst>
      <p:ext uri="{BB962C8B-B14F-4D97-AF65-F5344CB8AC3E}">
        <p14:creationId xmlns:p14="http://schemas.microsoft.com/office/powerpoint/2010/main" val="78862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With Dynatrace we automate the detection of bad builds. We automatically detect anomalies and regressions for you.</a:t>
            </a:r>
          </a:p>
        </p:txBody>
      </p:sp>
      <p:sp>
        <p:nvSpPr>
          <p:cNvPr id="4" name="Slide Number Placeholder 3"/>
          <p:cNvSpPr>
            <a:spLocks noGrp="1"/>
          </p:cNvSpPr>
          <p:nvPr>
            <p:ph type="sldNum" sz="quarter" idx="10"/>
          </p:nvPr>
        </p:nvSpPr>
        <p:spPr/>
        <p:txBody>
          <a:bodyPr/>
          <a:lstStyle/>
          <a:p>
            <a:fld id="{FEBDA4FE-9707-49FF-ABA4-06B5918BEBC1}" type="slidenum">
              <a:rPr lang="en-US" smtClean="0"/>
              <a:t>54</a:t>
            </a:fld>
            <a:endParaRPr lang="en-US"/>
          </a:p>
        </p:txBody>
      </p:sp>
    </p:spTree>
    <p:extLst>
      <p:ext uri="{BB962C8B-B14F-4D97-AF65-F5344CB8AC3E}">
        <p14:creationId xmlns:p14="http://schemas.microsoft.com/office/powerpoint/2010/main" val="212154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Dynatrace not only speeds up your Pipeline but keeps monitoring your deployed</a:t>
            </a:r>
            <a:r>
              <a:rPr lang="de-AT" baseline="0" dirty="0"/>
              <a:t> applicaiton. Did the deployment had the desired impact? Are end users happy? How about resource consumption after the latest upgrade? Are all sites accessible without issues?</a:t>
            </a:r>
            <a:endParaRPr lang="de-AT" dirty="0"/>
          </a:p>
        </p:txBody>
      </p:sp>
      <p:sp>
        <p:nvSpPr>
          <p:cNvPr id="4" name="Slide Number Placeholder 3"/>
          <p:cNvSpPr>
            <a:spLocks noGrp="1"/>
          </p:cNvSpPr>
          <p:nvPr>
            <p:ph type="sldNum" sz="quarter" idx="10"/>
          </p:nvPr>
        </p:nvSpPr>
        <p:spPr/>
        <p:txBody>
          <a:bodyPr/>
          <a:lstStyle/>
          <a:p>
            <a:fld id="{FEBDA4FE-9707-49FF-ABA4-06B5918BEBC1}" type="slidenum">
              <a:rPr lang="en-US" smtClean="0"/>
              <a:t>55</a:t>
            </a:fld>
            <a:endParaRPr lang="en-US"/>
          </a:p>
        </p:txBody>
      </p:sp>
    </p:spTree>
    <p:extLst>
      <p:ext uri="{BB962C8B-B14F-4D97-AF65-F5344CB8AC3E}">
        <p14:creationId xmlns:p14="http://schemas.microsoft.com/office/powerpoint/2010/main" val="2356774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FEBDA4FE-9707-49FF-ABA4-06B5918BEBC1}" type="slidenum">
              <a:rPr lang="en-US" smtClean="0"/>
              <a:t>56</a:t>
            </a:fld>
            <a:endParaRPr lang="en-US"/>
          </a:p>
        </p:txBody>
      </p:sp>
    </p:spTree>
    <p:extLst>
      <p:ext uri="{BB962C8B-B14F-4D97-AF65-F5344CB8AC3E}">
        <p14:creationId xmlns:p14="http://schemas.microsoft.com/office/powerpoint/2010/main" val="141417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Pipelines</a:t>
            </a:r>
            <a:r>
              <a:rPr lang="de-AT" baseline="0" dirty="0"/>
              <a:t> may lead to developers to start a „Trial &amp; Error“ Mentality. Simply check in code and lets see how it works in production. They may even change unit tests so that they succesfully execute just in order to get through the pipeline. You may even see load tests being skipped just to make the deadline!</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003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If</a:t>
            </a:r>
            <a:r>
              <a:rPr lang="de-AT" baseline="0" dirty="0"/>
              <a:t> you run load tests we automatically detect root cause within a single test but also detect regressions across tests. This not only speeds up your load testing phase but also helps you detect regressions from build-to-build faster</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6794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Dynatrace allows you to Scale your Pipeline. Whether you run it full yon the Amazon or in hybrid Pipelines, e.g: using Jenkins or other tools such as XebiaLabs,</a:t>
            </a:r>
            <a:r>
              <a:rPr lang="de-AT" baseline="0" dirty="0"/>
              <a:t> Electric Cloud, SauceLabs, ...</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909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5156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baseline="0" dirty="0"/>
              <a:t>Apica </a:t>
            </a:r>
            <a:r>
              <a:rPr lang="mr-IN" baseline="0" dirty="0"/>
              <a:t>–</a:t>
            </a:r>
            <a:r>
              <a:rPr lang="sv-SE" baseline="0" dirty="0"/>
              <a:t> </a:t>
            </a:r>
          </a:p>
          <a:p>
            <a:endParaRPr lang="sv-SE" sz="1200" i="1" baseline="0" dirty="0"/>
          </a:p>
          <a:p>
            <a:r>
              <a:rPr lang="sv-SE" sz="1200" i="1" dirty="0" err="1"/>
              <a:t>Helping</a:t>
            </a:r>
            <a:r>
              <a:rPr lang="sv-SE" sz="1200" i="1" dirty="0"/>
              <a:t> </a:t>
            </a:r>
            <a:r>
              <a:rPr lang="sv-SE" sz="1200" i="1" dirty="0" err="1"/>
              <a:t>companies</a:t>
            </a:r>
            <a:r>
              <a:rPr lang="sv-SE" sz="1200" i="1" dirty="0"/>
              <a:t> </a:t>
            </a:r>
            <a:r>
              <a:rPr lang="sv-SE" sz="1200" i="1" dirty="0" err="1"/>
              <a:t>with</a:t>
            </a:r>
            <a:r>
              <a:rPr lang="sv-SE" sz="1200" i="1" dirty="0"/>
              <a:t> </a:t>
            </a:r>
            <a:r>
              <a:rPr lang="sv-SE" sz="1200" i="1" dirty="0" err="1"/>
              <a:t>their</a:t>
            </a:r>
            <a:r>
              <a:rPr lang="sv-SE" sz="1200" i="1" dirty="0"/>
              <a:t> end-</a:t>
            </a:r>
            <a:r>
              <a:rPr lang="sv-SE" sz="1200" i="1" dirty="0" err="1"/>
              <a:t>user</a:t>
            </a:r>
            <a:r>
              <a:rPr lang="sv-SE" sz="1200" i="1" dirty="0"/>
              <a:t> </a:t>
            </a:r>
            <a:r>
              <a:rPr lang="sv-SE" sz="1200" i="1" dirty="0" err="1"/>
              <a:t>experience</a:t>
            </a:r>
            <a:r>
              <a:rPr lang="sv-SE" sz="1200" i="1" dirty="0"/>
              <a:t> </a:t>
            </a:r>
          </a:p>
          <a:p>
            <a:r>
              <a:rPr lang="sv-SE" sz="1200" i="1" dirty="0" err="1"/>
              <a:t>focusing</a:t>
            </a:r>
            <a:r>
              <a:rPr lang="sv-SE" sz="1200" i="1" dirty="0"/>
              <a:t> on </a:t>
            </a:r>
            <a:r>
              <a:rPr lang="sv-SE" sz="1200" i="1" dirty="0" err="1"/>
              <a:t>availability</a:t>
            </a:r>
            <a:r>
              <a:rPr lang="sv-SE" sz="1200" i="1" dirty="0"/>
              <a:t> and </a:t>
            </a:r>
            <a:r>
              <a:rPr lang="sv-SE" sz="1200" i="1" dirty="0" err="1"/>
              <a:t>performance</a:t>
            </a:r>
            <a:endParaRPr lang="sv-SE" sz="1200" i="1" dirty="0"/>
          </a:p>
          <a:p>
            <a:endParaRPr lang="sv-SE" sz="1200" i="1" baseline="0" dirty="0"/>
          </a:p>
          <a:p>
            <a:endParaRPr lang="sv-SE" baseline="0" dirty="0"/>
          </a:p>
        </p:txBody>
      </p:sp>
      <p:sp>
        <p:nvSpPr>
          <p:cNvPr id="4" name="Platshållare för bildnummer 3"/>
          <p:cNvSpPr>
            <a:spLocks noGrp="1"/>
          </p:cNvSpPr>
          <p:nvPr>
            <p:ph type="sldNum" sz="quarter" idx="10"/>
          </p:nvPr>
        </p:nvSpPr>
        <p:spPr/>
        <p:txBody>
          <a:bodyPr/>
          <a:lstStyle/>
          <a:p>
            <a:fld id="{780A5DA7-8B79-4212-875F-7801EAA6CA60}" type="slidenum">
              <a:rPr lang="en-IN" smtClean="0"/>
              <a:t>7</a:t>
            </a:fld>
            <a:endParaRPr lang="en-IN"/>
          </a:p>
        </p:txBody>
      </p:sp>
    </p:spTree>
    <p:extLst>
      <p:ext uri="{BB962C8B-B14F-4D97-AF65-F5344CB8AC3E}">
        <p14:creationId xmlns:p14="http://schemas.microsoft.com/office/powerpoint/2010/main" val="210136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Company intro +</a:t>
            </a:r>
            <a:r>
              <a:rPr lang="sv-SE" baseline="0" dirty="0"/>
              <a:t> Story</a:t>
            </a:r>
            <a:endParaRPr lang="sv-SE" dirty="0"/>
          </a:p>
        </p:txBody>
      </p:sp>
      <p:sp>
        <p:nvSpPr>
          <p:cNvPr id="4" name="Platshållare för bildnummer 3"/>
          <p:cNvSpPr>
            <a:spLocks noGrp="1"/>
          </p:cNvSpPr>
          <p:nvPr>
            <p:ph type="sldNum" sz="quarter" idx="10"/>
          </p:nvPr>
        </p:nvSpPr>
        <p:spPr/>
        <p:txBody>
          <a:bodyPr/>
          <a:lstStyle/>
          <a:p>
            <a:fld id="{780A5DA7-8B79-4212-875F-7801EAA6CA60}" type="slidenum">
              <a:rPr lang="en-IN" smtClean="0"/>
              <a:t>8</a:t>
            </a:fld>
            <a:endParaRPr lang="en-IN"/>
          </a:p>
        </p:txBody>
      </p:sp>
    </p:spTree>
    <p:extLst>
      <p:ext uri="{BB962C8B-B14F-4D97-AF65-F5344CB8AC3E}">
        <p14:creationId xmlns:p14="http://schemas.microsoft.com/office/powerpoint/2010/main" val="281914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Dynatrace integrates in</a:t>
            </a:r>
            <a:r>
              <a:rPr lang="de-AT" baseline="0" dirty="0"/>
              <a:t> several phases of the pipline</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331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09423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losing slide_dark">
    <p:bg>
      <p:bgPr>
        <a:solidFill>
          <a:schemeClr val="accent1">
            <a:lumMod val="7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lumMod val="85000"/>
                  </a:schemeClr>
                </a:solidFill>
              </a:defRPr>
            </a:lvl1pPr>
          </a:lstStyle>
          <a:p>
            <a:r>
              <a:rPr lang="en-US" dirty="0">
                <a:solidFill>
                  <a:srgbClr val="FFFFFF">
                    <a:lumMod val="85000"/>
                  </a:srgbClr>
                </a:solidFill>
              </a:rPr>
              <a:t>Confidential, Dynatrace LLC</a:t>
            </a:r>
          </a:p>
        </p:txBody>
      </p:sp>
      <p:sp>
        <p:nvSpPr>
          <p:cNvPr id="3" name="Slide Number Placeholder 2"/>
          <p:cNvSpPr>
            <a:spLocks noGrp="1"/>
          </p:cNvSpPr>
          <p:nvPr>
            <p:ph type="sldNum" sz="quarter" idx="11"/>
          </p:nvPr>
        </p:nvSpPr>
        <p:spPr/>
        <p:txBody>
          <a:bodyPr/>
          <a:lstStyle/>
          <a:p>
            <a:fld id="{361E82BE-B626-4EB2-8898-B03C44A2E9A4}" type="slidenum">
              <a:rPr lang="en-US" smtClean="0">
                <a:solidFill>
                  <a:srgbClr val="FFFFFF">
                    <a:tint val="75000"/>
                  </a:srgbClr>
                </a:solidFill>
              </a:rPr>
              <a:pPr/>
              <a:t>‹#›</a:t>
            </a:fld>
            <a:endParaRPr lang="en-US" dirty="0">
              <a:solidFill>
                <a:srgbClr val="FFFFFF">
                  <a:tint val="75000"/>
                </a:srgbClr>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31273" y="2071966"/>
            <a:ext cx="5881454" cy="1045337"/>
          </a:xfrm>
          <a:prstGeom prst="rect">
            <a:avLst/>
          </a:prstGeom>
        </p:spPr>
      </p:pic>
    </p:spTree>
    <p:extLst>
      <p:ext uri="{BB962C8B-B14F-4D97-AF65-F5344CB8AC3E}">
        <p14:creationId xmlns:p14="http://schemas.microsoft.com/office/powerpoint/2010/main" val="209374498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323529" y="1059583"/>
            <a:ext cx="8496944" cy="35305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solidFill>
                  <a:srgbClr val="383A35">
                    <a:lumMod val="40000"/>
                    <a:lumOff val="60000"/>
                  </a:srgbClr>
                </a:solidFill>
              </a:rPr>
              <a:pPr/>
              <a:t>‹#›</a:t>
            </a:fld>
            <a:endParaRPr lang="en-US" dirty="0">
              <a:solidFill>
                <a:srgbClr val="383A35">
                  <a:lumMod val="40000"/>
                  <a:lumOff val="60000"/>
                </a:srgbClr>
              </a:solidFill>
            </a:endParaRPr>
          </a:p>
        </p:txBody>
      </p:sp>
      <p:sp>
        <p:nvSpPr>
          <p:cNvPr id="5" name="Footer Placeholder 4"/>
          <p:cNvSpPr>
            <a:spLocks noGrp="1"/>
          </p:cNvSpPr>
          <p:nvPr>
            <p:ph type="ftr" sz="quarter" idx="11"/>
          </p:nvPr>
        </p:nvSpPr>
        <p:spPr>
          <a:xfrm>
            <a:off x="3028950" y="4992478"/>
            <a:ext cx="3086100" cy="151023"/>
          </a:xfrm>
        </p:spPr>
        <p:txBody>
          <a:bodyPr/>
          <a:lstStyle>
            <a:lvl1pPr>
              <a:defRPr>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
        <p:nvSpPr>
          <p:cNvPr id="8" name="Title Placeholder 1"/>
          <p:cNvSpPr>
            <a:spLocks noGrp="1"/>
          </p:cNvSpPr>
          <p:nvPr>
            <p:ph type="title"/>
          </p:nvPr>
        </p:nvSpPr>
        <p:spPr>
          <a:xfrm>
            <a:off x="323529" y="327571"/>
            <a:ext cx="8496943" cy="568220"/>
          </a:xfrm>
          <a:prstGeom prst="rect">
            <a:avLst/>
          </a:prstGeom>
        </p:spPr>
        <p:txBody>
          <a:bodyPr vert="horz" lIns="91440" tIns="45720" rIns="91440" bIns="45720" rtlCol="0" anchor="t">
            <a:normAutofit/>
          </a:bodyPr>
          <a:lstStyle>
            <a:lvl1pPr algn="l">
              <a:defRPr/>
            </a:lvl1pPr>
          </a:lstStyle>
          <a:p>
            <a:r>
              <a:rPr lang="en-US" dirty="0"/>
              <a:t>Click to add title</a:t>
            </a:r>
          </a:p>
        </p:txBody>
      </p:sp>
    </p:spTree>
    <p:extLst>
      <p:ext uri="{BB962C8B-B14F-4D97-AF65-F5344CB8AC3E}">
        <p14:creationId xmlns:p14="http://schemas.microsoft.com/office/powerpoint/2010/main" val="230827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tor red [without top bar version]">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C411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solidFill>
                <a:prstClr val="white"/>
              </a:solidFill>
            </a:endParaRPr>
          </a:p>
        </p:txBody>
      </p:sp>
      <p:grpSp>
        <p:nvGrpSpPr>
          <p:cNvPr id="19" name="Group 18"/>
          <p:cNvGrpSpPr/>
          <p:nvPr userDrawn="1"/>
        </p:nvGrpSpPr>
        <p:grpSpPr>
          <a:xfrm>
            <a:off x="667330" y="1126934"/>
            <a:ext cx="3164681" cy="3164681"/>
            <a:chOff x="949325" y="1528763"/>
            <a:chExt cx="4219575" cy="4219575"/>
          </a:xfrm>
        </p:grpSpPr>
        <p:sp>
          <p:nvSpPr>
            <p:cNvPr id="20" name="Freeform 6"/>
            <p:cNvSpPr>
              <a:spLocks/>
            </p:cNvSpPr>
            <p:nvPr/>
          </p:nvSpPr>
          <p:spPr bwMode="auto">
            <a:xfrm>
              <a:off x="949325" y="1528763"/>
              <a:ext cx="4219575" cy="4219575"/>
            </a:xfrm>
            <a:custGeom>
              <a:avLst/>
              <a:gdLst>
                <a:gd name="T0" fmla="*/ 2821 w 5317"/>
                <a:gd name="T1" fmla="*/ 5 h 5317"/>
                <a:gd name="T2" fmla="*/ 3137 w 5317"/>
                <a:gd name="T3" fmla="*/ 42 h 5317"/>
                <a:gd name="T4" fmla="*/ 3441 w 5317"/>
                <a:gd name="T5" fmla="*/ 117 h 5317"/>
                <a:gd name="T6" fmla="*/ 3728 w 5317"/>
                <a:gd name="T7" fmla="*/ 225 h 5317"/>
                <a:gd name="T8" fmla="*/ 4001 w 5317"/>
                <a:gd name="T9" fmla="*/ 364 h 5317"/>
                <a:gd name="T10" fmla="*/ 4253 w 5317"/>
                <a:gd name="T11" fmla="*/ 531 h 5317"/>
                <a:gd name="T12" fmla="*/ 4484 w 5317"/>
                <a:gd name="T13" fmla="*/ 725 h 5317"/>
                <a:gd name="T14" fmla="*/ 4692 w 5317"/>
                <a:gd name="T15" fmla="*/ 945 h 5317"/>
                <a:gd name="T16" fmla="*/ 4874 w 5317"/>
                <a:gd name="T17" fmla="*/ 1187 h 5317"/>
                <a:gd name="T18" fmla="*/ 5028 w 5317"/>
                <a:gd name="T19" fmla="*/ 1450 h 5317"/>
                <a:gd name="T20" fmla="*/ 5150 w 5317"/>
                <a:gd name="T21" fmla="*/ 1731 h 5317"/>
                <a:gd name="T22" fmla="*/ 5242 w 5317"/>
                <a:gd name="T23" fmla="*/ 2027 h 5317"/>
                <a:gd name="T24" fmla="*/ 5297 w 5317"/>
                <a:gd name="T25" fmla="*/ 2337 h 5317"/>
                <a:gd name="T26" fmla="*/ 5317 w 5317"/>
                <a:gd name="T27" fmla="*/ 2658 h 5317"/>
                <a:gd name="T28" fmla="*/ 5297 w 5317"/>
                <a:gd name="T29" fmla="*/ 2979 h 5317"/>
                <a:gd name="T30" fmla="*/ 5242 w 5317"/>
                <a:gd name="T31" fmla="*/ 3289 h 5317"/>
                <a:gd name="T32" fmla="*/ 5150 w 5317"/>
                <a:gd name="T33" fmla="*/ 3586 h 5317"/>
                <a:gd name="T34" fmla="*/ 5028 w 5317"/>
                <a:gd name="T35" fmla="*/ 3867 h 5317"/>
                <a:gd name="T36" fmla="*/ 4874 w 5317"/>
                <a:gd name="T37" fmla="*/ 4129 h 5317"/>
                <a:gd name="T38" fmla="*/ 4692 w 5317"/>
                <a:gd name="T39" fmla="*/ 4371 h 5317"/>
                <a:gd name="T40" fmla="*/ 4484 w 5317"/>
                <a:gd name="T41" fmla="*/ 4590 h 5317"/>
                <a:gd name="T42" fmla="*/ 4253 w 5317"/>
                <a:gd name="T43" fmla="*/ 4786 h 5317"/>
                <a:gd name="T44" fmla="*/ 4001 w 5317"/>
                <a:gd name="T45" fmla="*/ 4954 h 5317"/>
                <a:gd name="T46" fmla="*/ 3728 w 5317"/>
                <a:gd name="T47" fmla="*/ 5093 h 5317"/>
                <a:gd name="T48" fmla="*/ 3441 w 5317"/>
                <a:gd name="T49" fmla="*/ 5201 h 5317"/>
                <a:gd name="T50" fmla="*/ 3137 w 5317"/>
                <a:gd name="T51" fmla="*/ 5273 h 5317"/>
                <a:gd name="T52" fmla="*/ 2821 w 5317"/>
                <a:gd name="T53" fmla="*/ 5312 h 5317"/>
                <a:gd name="T54" fmla="*/ 2496 w 5317"/>
                <a:gd name="T55" fmla="*/ 5312 h 5317"/>
                <a:gd name="T56" fmla="*/ 2181 w 5317"/>
                <a:gd name="T57" fmla="*/ 5273 h 5317"/>
                <a:gd name="T58" fmla="*/ 1878 w 5317"/>
                <a:gd name="T59" fmla="*/ 5201 h 5317"/>
                <a:gd name="T60" fmla="*/ 1589 w 5317"/>
                <a:gd name="T61" fmla="*/ 5093 h 5317"/>
                <a:gd name="T62" fmla="*/ 1317 w 5317"/>
                <a:gd name="T63" fmla="*/ 4954 h 5317"/>
                <a:gd name="T64" fmla="*/ 1064 w 5317"/>
                <a:gd name="T65" fmla="*/ 4786 h 5317"/>
                <a:gd name="T66" fmla="*/ 833 w 5317"/>
                <a:gd name="T67" fmla="*/ 4590 h 5317"/>
                <a:gd name="T68" fmla="*/ 625 w 5317"/>
                <a:gd name="T69" fmla="*/ 4371 h 5317"/>
                <a:gd name="T70" fmla="*/ 444 w 5317"/>
                <a:gd name="T71" fmla="*/ 4129 h 5317"/>
                <a:gd name="T72" fmla="*/ 289 w 5317"/>
                <a:gd name="T73" fmla="*/ 3867 h 5317"/>
                <a:gd name="T74" fmla="*/ 166 w 5317"/>
                <a:gd name="T75" fmla="*/ 3586 h 5317"/>
                <a:gd name="T76" fmla="*/ 76 w 5317"/>
                <a:gd name="T77" fmla="*/ 3289 h 5317"/>
                <a:gd name="T78" fmla="*/ 19 w 5317"/>
                <a:gd name="T79" fmla="*/ 2979 h 5317"/>
                <a:gd name="T80" fmla="*/ 0 w 5317"/>
                <a:gd name="T81" fmla="*/ 2658 h 5317"/>
                <a:gd name="T82" fmla="*/ 19 w 5317"/>
                <a:gd name="T83" fmla="*/ 2337 h 5317"/>
                <a:gd name="T84" fmla="*/ 76 w 5317"/>
                <a:gd name="T85" fmla="*/ 2027 h 5317"/>
                <a:gd name="T86" fmla="*/ 166 w 5317"/>
                <a:gd name="T87" fmla="*/ 1731 h 5317"/>
                <a:gd name="T88" fmla="*/ 289 w 5317"/>
                <a:gd name="T89" fmla="*/ 1450 h 5317"/>
                <a:gd name="T90" fmla="*/ 444 w 5317"/>
                <a:gd name="T91" fmla="*/ 1187 h 5317"/>
                <a:gd name="T92" fmla="*/ 625 w 5317"/>
                <a:gd name="T93" fmla="*/ 945 h 5317"/>
                <a:gd name="T94" fmla="*/ 833 w 5317"/>
                <a:gd name="T95" fmla="*/ 725 h 5317"/>
                <a:gd name="T96" fmla="*/ 1064 w 5317"/>
                <a:gd name="T97" fmla="*/ 531 h 5317"/>
                <a:gd name="T98" fmla="*/ 1317 w 5317"/>
                <a:gd name="T99" fmla="*/ 364 h 5317"/>
                <a:gd name="T100" fmla="*/ 1589 w 5317"/>
                <a:gd name="T101" fmla="*/ 225 h 5317"/>
                <a:gd name="T102" fmla="*/ 1878 w 5317"/>
                <a:gd name="T103" fmla="*/ 117 h 5317"/>
                <a:gd name="T104" fmla="*/ 2181 w 5317"/>
                <a:gd name="T105" fmla="*/ 42 h 5317"/>
                <a:gd name="T106" fmla="*/ 2496 w 5317"/>
                <a:gd name="T107" fmla="*/ 5 h 5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17" h="5317">
                  <a:moveTo>
                    <a:pt x="2659" y="0"/>
                  </a:moveTo>
                  <a:lnTo>
                    <a:pt x="2821" y="5"/>
                  </a:lnTo>
                  <a:lnTo>
                    <a:pt x="2980" y="20"/>
                  </a:lnTo>
                  <a:lnTo>
                    <a:pt x="3137" y="42"/>
                  </a:lnTo>
                  <a:lnTo>
                    <a:pt x="3290" y="75"/>
                  </a:lnTo>
                  <a:lnTo>
                    <a:pt x="3441" y="117"/>
                  </a:lnTo>
                  <a:lnTo>
                    <a:pt x="3586" y="167"/>
                  </a:lnTo>
                  <a:lnTo>
                    <a:pt x="3728" y="225"/>
                  </a:lnTo>
                  <a:lnTo>
                    <a:pt x="3867" y="289"/>
                  </a:lnTo>
                  <a:lnTo>
                    <a:pt x="4001" y="364"/>
                  </a:lnTo>
                  <a:lnTo>
                    <a:pt x="4130" y="443"/>
                  </a:lnTo>
                  <a:lnTo>
                    <a:pt x="4253" y="531"/>
                  </a:lnTo>
                  <a:lnTo>
                    <a:pt x="4372" y="625"/>
                  </a:lnTo>
                  <a:lnTo>
                    <a:pt x="4484" y="725"/>
                  </a:lnTo>
                  <a:lnTo>
                    <a:pt x="4592" y="833"/>
                  </a:lnTo>
                  <a:lnTo>
                    <a:pt x="4692" y="945"/>
                  </a:lnTo>
                  <a:lnTo>
                    <a:pt x="4786" y="1064"/>
                  </a:lnTo>
                  <a:lnTo>
                    <a:pt x="4874" y="1187"/>
                  </a:lnTo>
                  <a:lnTo>
                    <a:pt x="4953" y="1316"/>
                  </a:lnTo>
                  <a:lnTo>
                    <a:pt x="5028" y="1450"/>
                  </a:lnTo>
                  <a:lnTo>
                    <a:pt x="5092" y="1589"/>
                  </a:lnTo>
                  <a:lnTo>
                    <a:pt x="5150" y="1731"/>
                  </a:lnTo>
                  <a:lnTo>
                    <a:pt x="5200" y="1876"/>
                  </a:lnTo>
                  <a:lnTo>
                    <a:pt x="5242" y="2027"/>
                  </a:lnTo>
                  <a:lnTo>
                    <a:pt x="5275" y="2180"/>
                  </a:lnTo>
                  <a:lnTo>
                    <a:pt x="5297" y="2337"/>
                  </a:lnTo>
                  <a:lnTo>
                    <a:pt x="5312" y="2496"/>
                  </a:lnTo>
                  <a:lnTo>
                    <a:pt x="5317" y="2658"/>
                  </a:lnTo>
                  <a:lnTo>
                    <a:pt x="5312" y="2821"/>
                  </a:lnTo>
                  <a:lnTo>
                    <a:pt x="5297" y="2979"/>
                  </a:lnTo>
                  <a:lnTo>
                    <a:pt x="5275" y="3136"/>
                  </a:lnTo>
                  <a:lnTo>
                    <a:pt x="5242" y="3289"/>
                  </a:lnTo>
                  <a:lnTo>
                    <a:pt x="5200" y="3439"/>
                  </a:lnTo>
                  <a:lnTo>
                    <a:pt x="5150" y="3586"/>
                  </a:lnTo>
                  <a:lnTo>
                    <a:pt x="5092" y="3728"/>
                  </a:lnTo>
                  <a:lnTo>
                    <a:pt x="5028" y="3867"/>
                  </a:lnTo>
                  <a:lnTo>
                    <a:pt x="4953" y="4000"/>
                  </a:lnTo>
                  <a:lnTo>
                    <a:pt x="4874" y="4129"/>
                  </a:lnTo>
                  <a:lnTo>
                    <a:pt x="4786" y="4253"/>
                  </a:lnTo>
                  <a:lnTo>
                    <a:pt x="4692" y="4371"/>
                  </a:lnTo>
                  <a:lnTo>
                    <a:pt x="4592" y="4484"/>
                  </a:lnTo>
                  <a:lnTo>
                    <a:pt x="4484" y="4590"/>
                  </a:lnTo>
                  <a:lnTo>
                    <a:pt x="4372" y="4692"/>
                  </a:lnTo>
                  <a:lnTo>
                    <a:pt x="4253" y="4786"/>
                  </a:lnTo>
                  <a:lnTo>
                    <a:pt x="4130" y="4873"/>
                  </a:lnTo>
                  <a:lnTo>
                    <a:pt x="4001" y="4954"/>
                  </a:lnTo>
                  <a:lnTo>
                    <a:pt x="3867" y="5028"/>
                  </a:lnTo>
                  <a:lnTo>
                    <a:pt x="3728" y="5093"/>
                  </a:lnTo>
                  <a:lnTo>
                    <a:pt x="3586" y="5151"/>
                  </a:lnTo>
                  <a:lnTo>
                    <a:pt x="3441" y="5201"/>
                  </a:lnTo>
                  <a:lnTo>
                    <a:pt x="3290" y="5241"/>
                  </a:lnTo>
                  <a:lnTo>
                    <a:pt x="3137" y="5273"/>
                  </a:lnTo>
                  <a:lnTo>
                    <a:pt x="2980" y="5298"/>
                  </a:lnTo>
                  <a:lnTo>
                    <a:pt x="2821" y="5312"/>
                  </a:lnTo>
                  <a:lnTo>
                    <a:pt x="2659" y="5317"/>
                  </a:lnTo>
                  <a:lnTo>
                    <a:pt x="2496" y="5312"/>
                  </a:lnTo>
                  <a:lnTo>
                    <a:pt x="2338" y="5298"/>
                  </a:lnTo>
                  <a:lnTo>
                    <a:pt x="2181" y="5273"/>
                  </a:lnTo>
                  <a:lnTo>
                    <a:pt x="2028" y="5241"/>
                  </a:lnTo>
                  <a:lnTo>
                    <a:pt x="1878" y="5201"/>
                  </a:lnTo>
                  <a:lnTo>
                    <a:pt x="1731" y="5151"/>
                  </a:lnTo>
                  <a:lnTo>
                    <a:pt x="1589" y="5093"/>
                  </a:lnTo>
                  <a:lnTo>
                    <a:pt x="1450" y="5028"/>
                  </a:lnTo>
                  <a:lnTo>
                    <a:pt x="1317" y="4954"/>
                  </a:lnTo>
                  <a:lnTo>
                    <a:pt x="1188" y="4873"/>
                  </a:lnTo>
                  <a:lnTo>
                    <a:pt x="1064" y="4786"/>
                  </a:lnTo>
                  <a:lnTo>
                    <a:pt x="946" y="4692"/>
                  </a:lnTo>
                  <a:lnTo>
                    <a:pt x="833" y="4590"/>
                  </a:lnTo>
                  <a:lnTo>
                    <a:pt x="727" y="4484"/>
                  </a:lnTo>
                  <a:lnTo>
                    <a:pt x="625" y="4371"/>
                  </a:lnTo>
                  <a:lnTo>
                    <a:pt x="531" y="4253"/>
                  </a:lnTo>
                  <a:lnTo>
                    <a:pt x="444" y="4129"/>
                  </a:lnTo>
                  <a:lnTo>
                    <a:pt x="363" y="4000"/>
                  </a:lnTo>
                  <a:lnTo>
                    <a:pt x="289" y="3867"/>
                  </a:lnTo>
                  <a:lnTo>
                    <a:pt x="224" y="3728"/>
                  </a:lnTo>
                  <a:lnTo>
                    <a:pt x="166" y="3586"/>
                  </a:lnTo>
                  <a:lnTo>
                    <a:pt x="116" y="3439"/>
                  </a:lnTo>
                  <a:lnTo>
                    <a:pt x="76" y="3289"/>
                  </a:lnTo>
                  <a:lnTo>
                    <a:pt x="44" y="3136"/>
                  </a:lnTo>
                  <a:lnTo>
                    <a:pt x="19" y="2979"/>
                  </a:lnTo>
                  <a:lnTo>
                    <a:pt x="5" y="2821"/>
                  </a:lnTo>
                  <a:lnTo>
                    <a:pt x="0" y="2658"/>
                  </a:lnTo>
                  <a:lnTo>
                    <a:pt x="5" y="2496"/>
                  </a:lnTo>
                  <a:lnTo>
                    <a:pt x="19" y="2337"/>
                  </a:lnTo>
                  <a:lnTo>
                    <a:pt x="44" y="2180"/>
                  </a:lnTo>
                  <a:lnTo>
                    <a:pt x="76" y="2027"/>
                  </a:lnTo>
                  <a:lnTo>
                    <a:pt x="116" y="1876"/>
                  </a:lnTo>
                  <a:lnTo>
                    <a:pt x="166" y="1731"/>
                  </a:lnTo>
                  <a:lnTo>
                    <a:pt x="224" y="1589"/>
                  </a:lnTo>
                  <a:lnTo>
                    <a:pt x="289" y="1450"/>
                  </a:lnTo>
                  <a:lnTo>
                    <a:pt x="363" y="1316"/>
                  </a:lnTo>
                  <a:lnTo>
                    <a:pt x="444" y="1187"/>
                  </a:lnTo>
                  <a:lnTo>
                    <a:pt x="531" y="1064"/>
                  </a:lnTo>
                  <a:lnTo>
                    <a:pt x="625" y="945"/>
                  </a:lnTo>
                  <a:lnTo>
                    <a:pt x="727" y="833"/>
                  </a:lnTo>
                  <a:lnTo>
                    <a:pt x="833" y="725"/>
                  </a:lnTo>
                  <a:lnTo>
                    <a:pt x="946" y="625"/>
                  </a:lnTo>
                  <a:lnTo>
                    <a:pt x="1064" y="531"/>
                  </a:lnTo>
                  <a:lnTo>
                    <a:pt x="1188" y="443"/>
                  </a:lnTo>
                  <a:lnTo>
                    <a:pt x="1317" y="364"/>
                  </a:lnTo>
                  <a:lnTo>
                    <a:pt x="1450" y="289"/>
                  </a:lnTo>
                  <a:lnTo>
                    <a:pt x="1589" y="225"/>
                  </a:lnTo>
                  <a:lnTo>
                    <a:pt x="1731" y="167"/>
                  </a:lnTo>
                  <a:lnTo>
                    <a:pt x="1878" y="117"/>
                  </a:lnTo>
                  <a:lnTo>
                    <a:pt x="2028" y="75"/>
                  </a:lnTo>
                  <a:lnTo>
                    <a:pt x="2181" y="42"/>
                  </a:lnTo>
                  <a:lnTo>
                    <a:pt x="2338" y="20"/>
                  </a:lnTo>
                  <a:lnTo>
                    <a:pt x="2496" y="5"/>
                  </a:lnTo>
                  <a:lnTo>
                    <a:pt x="2659" y="0"/>
                  </a:lnTo>
                  <a:close/>
                </a:path>
              </a:pathLst>
            </a:custGeom>
            <a:solidFill>
              <a:srgbClr val="DC172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1" name="Freeform 7"/>
            <p:cNvSpPr>
              <a:spLocks/>
            </p:cNvSpPr>
            <p:nvPr/>
          </p:nvSpPr>
          <p:spPr bwMode="auto">
            <a:xfrm>
              <a:off x="1298575" y="1876426"/>
              <a:ext cx="3522663" cy="3522663"/>
            </a:xfrm>
            <a:custGeom>
              <a:avLst/>
              <a:gdLst>
                <a:gd name="T0" fmla="*/ 2370 w 4437"/>
                <a:gd name="T1" fmla="*/ 5 h 4437"/>
                <a:gd name="T2" fmla="*/ 2665 w 4437"/>
                <a:gd name="T3" fmla="*/ 46 h 4437"/>
                <a:gd name="T4" fmla="*/ 2946 w 4437"/>
                <a:gd name="T5" fmla="*/ 123 h 4437"/>
                <a:gd name="T6" fmla="*/ 3211 w 4437"/>
                <a:gd name="T7" fmla="*/ 236 h 4437"/>
                <a:gd name="T8" fmla="*/ 3458 w 4437"/>
                <a:gd name="T9" fmla="*/ 380 h 4437"/>
                <a:gd name="T10" fmla="*/ 3683 w 4437"/>
                <a:gd name="T11" fmla="*/ 554 h 4437"/>
                <a:gd name="T12" fmla="*/ 3883 w 4437"/>
                <a:gd name="T13" fmla="*/ 754 h 4437"/>
                <a:gd name="T14" fmla="*/ 4057 w 4437"/>
                <a:gd name="T15" fmla="*/ 979 h 4437"/>
                <a:gd name="T16" fmla="*/ 4201 w 4437"/>
                <a:gd name="T17" fmla="*/ 1226 h 4437"/>
                <a:gd name="T18" fmla="*/ 4314 w 4437"/>
                <a:gd name="T19" fmla="*/ 1491 h 4437"/>
                <a:gd name="T20" fmla="*/ 4391 w 4437"/>
                <a:gd name="T21" fmla="*/ 1772 h 4437"/>
                <a:gd name="T22" fmla="*/ 4432 w 4437"/>
                <a:gd name="T23" fmla="*/ 2067 h 4437"/>
                <a:gd name="T24" fmla="*/ 4432 w 4437"/>
                <a:gd name="T25" fmla="*/ 2371 h 4437"/>
                <a:gd name="T26" fmla="*/ 4391 w 4437"/>
                <a:gd name="T27" fmla="*/ 2666 h 4437"/>
                <a:gd name="T28" fmla="*/ 4314 w 4437"/>
                <a:gd name="T29" fmla="*/ 2949 h 4437"/>
                <a:gd name="T30" fmla="*/ 4201 w 4437"/>
                <a:gd name="T31" fmla="*/ 3213 h 4437"/>
                <a:gd name="T32" fmla="*/ 4057 w 4437"/>
                <a:gd name="T33" fmla="*/ 3460 h 4437"/>
                <a:gd name="T34" fmla="*/ 3883 w 4437"/>
                <a:gd name="T35" fmla="*/ 3685 h 4437"/>
                <a:gd name="T36" fmla="*/ 3683 w 4437"/>
                <a:gd name="T37" fmla="*/ 3885 h 4437"/>
                <a:gd name="T38" fmla="*/ 3458 w 4437"/>
                <a:gd name="T39" fmla="*/ 4059 h 4437"/>
                <a:gd name="T40" fmla="*/ 3211 w 4437"/>
                <a:gd name="T41" fmla="*/ 4203 h 4437"/>
                <a:gd name="T42" fmla="*/ 2946 w 4437"/>
                <a:gd name="T43" fmla="*/ 4316 h 4437"/>
                <a:gd name="T44" fmla="*/ 2665 w 4437"/>
                <a:gd name="T45" fmla="*/ 4394 h 4437"/>
                <a:gd name="T46" fmla="*/ 2370 w 4437"/>
                <a:gd name="T47" fmla="*/ 4432 h 4437"/>
                <a:gd name="T48" fmla="*/ 2066 w 4437"/>
                <a:gd name="T49" fmla="*/ 4432 h 4437"/>
                <a:gd name="T50" fmla="*/ 1771 w 4437"/>
                <a:gd name="T51" fmla="*/ 4394 h 4437"/>
                <a:gd name="T52" fmla="*/ 1488 w 4437"/>
                <a:gd name="T53" fmla="*/ 4316 h 4437"/>
                <a:gd name="T54" fmla="*/ 1224 w 4437"/>
                <a:gd name="T55" fmla="*/ 4203 h 4437"/>
                <a:gd name="T56" fmla="*/ 977 w 4437"/>
                <a:gd name="T57" fmla="*/ 4059 h 4437"/>
                <a:gd name="T58" fmla="*/ 752 w 4437"/>
                <a:gd name="T59" fmla="*/ 3885 h 4437"/>
                <a:gd name="T60" fmla="*/ 552 w 4437"/>
                <a:gd name="T61" fmla="*/ 3685 h 4437"/>
                <a:gd name="T62" fmla="*/ 378 w 4437"/>
                <a:gd name="T63" fmla="*/ 3460 h 4437"/>
                <a:gd name="T64" fmla="*/ 234 w 4437"/>
                <a:gd name="T65" fmla="*/ 3213 h 4437"/>
                <a:gd name="T66" fmla="*/ 121 w 4437"/>
                <a:gd name="T67" fmla="*/ 2949 h 4437"/>
                <a:gd name="T68" fmla="*/ 43 w 4437"/>
                <a:gd name="T69" fmla="*/ 2666 h 4437"/>
                <a:gd name="T70" fmla="*/ 5 w 4437"/>
                <a:gd name="T71" fmla="*/ 2371 h 4437"/>
                <a:gd name="T72" fmla="*/ 5 w 4437"/>
                <a:gd name="T73" fmla="*/ 2067 h 4437"/>
                <a:gd name="T74" fmla="*/ 43 w 4437"/>
                <a:gd name="T75" fmla="*/ 1772 h 4437"/>
                <a:gd name="T76" fmla="*/ 121 w 4437"/>
                <a:gd name="T77" fmla="*/ 1491 h 4437"/>
                <a:gd name="T78" fmla="*/ 234 w 4437"/>
                <a:gd name="T79" fmla="*/ 1226 h 4437"/>
                <a:gd name="T80" fmla="*/ 378 w 4437"/>
                <a:gd name="T81" fmla="*/ 979 h 4437"/>
                <a:gd name="T82" fmla="*/ 552 w 4437"/>
                <a:gd name="T83" fmla="*/ 754 h 4437"/>
                <a:gd name="T84" fmla="*/ 752 w 4437"/>
                <a:gd name="T85" fmla="*/ 554 h 4437"/>
                <a:gd name="T86" fmla="*/ 977 w 4437"/>
                <a:gd name="T87" fmla="*/ 380 h 4437"/>
                <a:gd name="T88" fmla="*/ 1224 w 4437"/>
                <a:gd name="T89" fmla="*/ 236 h 4437"/>
                <a:gd name="T90" fmla="*/ 1488 w 4437"/>
                <a:gd name="T91" fmla="*/ 123 h 4437"/>
                <a:gd name="T92" fmla="*/ 1771 w 4437"/>
                <a:gd name="T93" fmla="*/ 46 h 4437"/>
                <a:gd name="T94" fmla="*/ 2066 w 4437"/>
                <a:gd name="T95" fmla="*/ 5 h 4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37" h="4437">
                  <a:moveTo>
                    <a:pt x="2218" y="0"/>
                  </a:moveTo>
                  <a:lnTo>
                    <a:pt x="2370" y="5"/>
                  </a:lnTo>
                  <a:lnTo>
                    <a:pt x="2518" y="21"/>
                  </a:lnTo>
                  <a:lnTo>
                    <a:pt x="2665" y="46"/>
                  </a:lnTo>
                  <a:lnTo>
                    <a:pt x="2807" y="80"/>
                  </a:lnTo>
                  <a:lnTo>
                    <a:pt x="2946" y="123"/>
                  </a:lnTo>
                  <a:lnTo>
                    <a:pt x="3082" y="175"/>
                  </a:lnTo>
                  <a:lnTo>
                    <a:pt x="3211" y="236"/>
                  </a:lnTo>
                  <a:lnTo>
                    <a:pt x="3337" y="304"/>
                  </a:lnTo>
                  <a:lnTo>
                    <a:pt x="3458" y="380"/>
                  </a:lnTo>
                  <a:lnTo>
                    <a:pt x="3573" y="464"/>
                  </a:lnTo>
                  <a:lnTo>
                    <a:pt x="3683" y="554"/>
                  </a:lnTo>
                  <a:lnTo>
                    <a:pt x="3786" y="651"/>
                  </a:lnTo>
                  <a:lnTo>
                    <a:pt x="3883" y="754"/>
                  </a:lnTo>
                  <a:lnTo>
                    <a:pt x="3973" y="864"/>
                  </a:lnTo>
                  <a:lnTo>
                    <a:pt x="4057" y="979"/>
                  </a:lnTo>
                  <a:lnTo>
                    <a:pt x="4133" y="1100"/>
                  </a:lnTo>
                  <a:lnTo>
                    <a:pt x="4201" y="1226"/>
                  </a:lnTo>
                  <a:lnTo>
                    <a:pt x="4262" y="1355"/>
                  </a:lnTo>
                  <a:lnTo>
                    <a:pt x="4314" y="1491"/>
                  </a:lnTo>
                  <a:lnTo>
                    <a:pt x="4357" y="1630"/>
                  </a:lnTo>
                  <a:lnTo>
                    <a:pt x="4391" y="1772"/>
                  </a:lnTo>
                  <a:lnTo>
                    <a:pt x="4416" y="1919"/>
                  </a:lnTo>
                  <a:lnTo>
                    <a:pt x="4432" y="2067"/>
                  </a:lnTo>
                  <a:lnTo>
                    <a:pt x="4437" y="2219"/>
                  </a:lnTo>
                  <a:lnTo>
                    <a:pt x="4432" y="2371"/>
                  </a:lnTo>
                  <a:lnTo>
                    <a:pt x="4416" y="2521"/>
                  </a:lnTo>
                  <a:lnTo>
                    <a:pt x="4391" y="2666"/>
                  </a:lnTo>
                  <a:lnTo>
                    <a:pt x="4357" y="2810"/>
                  </a:lnTo>
                  <a:lnTo>
                    <a:pt x="4314" y="2949"/>
                  </a:lnTo>
                  <a:lnTo>
                    <a:pt x="4262" y="3083"/>
                  </a:lnTo>
                  <a:lnTo>
                    <a:pt x="4201" y="3213"/>
                  </a:lnTo>
                  <a:lnTo>
                    <a:pt x="4133" y="3339"/>
                  </a:lnTo>
                  <a:lnTo>
                    <a:pt x="4057" y="3460"/>
                  </a:lnTo>
                  <a:lnTo>
                    <a:pt x="3973" y="3575"/>
                  </a:lnTo>
                  <a:lnTo>
                    <a:pt x="3883" y="3685"/>
                  </a:lnTo>
                  <a:lnTo>
                    <a:pt x="3786" y="3788"/>
                  </a:lnTo>
                  <a:lnTo>
                    <a:pt x="3683" y="3885"/>
                  </a:lnTo>
                  <a:lnTo>
                    <a:pt x="3573" y="3975"/>
                  </a:lnTo>
                  <a:lnTo>
                    <a:pt x="3458" y="4059"/>
                  </a:lnTo>
                  <a:lnTo>
                    <a:pt x="3337" y="4135"/>
                  </a:lnTo>
                  <a:lnTo>
                    <a:pt x="3211" y="4203"/>
                  </a:lnTo>
                  <a:lnTo>
                    <a:pt x="3082" y="4263"/>
                  </a:lnTo>
                  <a:lnTo>
                    <a:pt x="2946" y="4316"/>
                  </a:lnTo>
                  <a:lnTo>
                    <a:pt x="2807" y="4358"/>
                  </a:lnTo>
                  <a:lnTo>
                    <a:pt x="2665" y="4394"/>
                  </a:lnTo>
                  <a:lnTo>
                    <a:pt x="2518" y="4418"/>
                  </a:lnTo>
                  <a:lnTo>
                    <a:pt x="2370" y="4432"/>
                  </a:lnTo>
                  <a:lnTo>
                    <a:pt x="2218" y="4437"/>
                  </a:lnTo>
                  <a:lnTo>
                    <a:pt x="2066" y="4432"/>
                  </a:lnTo>
                  <a:lnTo>
                    <a:pt x="1916" y="4418"/>
                  </a:lnTo>
                  <a:lnTo>
                    <a:pt x="1771" y="4394"/>
                  </a:lnTo>
                  <a:lnTo>
                    <a:pt x="1627" y="4358"/>
                  </a:lnTo>
                  <a:lnTo>
                    <a:pt x="1488" y="4316"/>
                  </a:lnTo>
                  <a:lnTo>
                    <a:pt x="1354" y="4263"/>
                  </a:lnTo>
                  <a:lnTo>
                    <a:pt x="1224" y="4203"/>
                  </a:lnTo>
                  <a:lnTo>
                    <a:pt x="1098" y="4135"/>
                  </a:lnTo>
                  <a:lnTo>
                    <a:pt x="977" y="4059"/>
                  </a:lnTo>
                  <a:lnTo>
                    <a:pt x="862" y="3975"/>
                  </a:lnTo>
                  <a:lnTo>
                    <a:pt x="752" y="3885"/>
                  </a:lnTo>
                  <a:lnTo>
                    <a:pt x="649" y="3788"/>
                  </a:lnTo>
                  <a:lnTo>
                    <a:pt x="552" y="3685"/>
                  </a:lnTo>
                  <a:lnTo>
                    <a:pt x="462" y="3575"/>
                  </a:lnTo>
                  <a:lnTo>
                    <a:pt x="378" y="3460"/>
                  </a:lnTo>
                  <a:lnTo>
                    <a:pt x="302" y="3339"/>
                  </a:lnTo>
                  <a:lnTo>
                    <a:pt x="234" y="3213"/>
                  </a:lnTo>
                  <a:lnTo>
                    <a:pt x="174" y="3083"/>
                  </a:lnTo>
                  <a:lnTo>
                    <a:pt x="121" y="2949"/>
                  </a:lnTo>
                  <a:lnTo>
                    <a:pt x="79" y="2810"/>
                  </a:lnTo>
                  <a:lnTo>
                    <a:pt x="43" y="2666"/>
                  </a:lnTo>
                  <a:lnTo>
                    <a:pt x="19" y="2521"/>
                  </a:lnTo>
                  <a:lnTo>
                    <a:pt x="5" y="2371"/>
                  </a:lnTo>
                  <a:lnTo>
                    <a:pt x="0" y="2219"/>
                  </a:lnTo>
                  <a:lnTo>
                    <a:pt x="5" y="2067"/>
                  </a:lnTo>
                  <a:lnTo>
                    <a:pt x="19" y="1919"/>
                  </a:lnTo>
                  <a:lnTo>
                    <a:pt x="43" y="1772"/>
                  </a:lnTo>
                  <a:lnTo>
                    <a:pt x="79" y="1630"/>
                  </a:lnTo>
                  <a:lnTo>
                    <a:pt x="121" y="1491"/>
                  </a:lnTo>
                  <a:lnTo>
                    <a:pt x="174" y="1355"/>
                  </a:lnTo>
                  <a:lnTo>
                    <a:pt x="234" y="1226"/>
                  </a:lnTo>
                  <a:lnTo>
                    <a:pt x="302" y="1100"/>
                  </a:lnTo>
                  <a:lnTo>
                    <a:pt x="378" y="979"/>
                  </a:lnTo>
                  <a:lnTo>
                    <a:pt x="462" y="864"/>
                  </a:lnTo>
                  <a:lnTo>
                    <a:pt x="552" y="754"/>
                  </a:lnTo>
                  <a:lnTo>
                    <a:pt x="649" y="651"/>
                  </a:lnTo>
                  <a:lnTo>
                    <a:pt x="752" y="554"/>
                  </a:lnTo>
                  <a:lnTo>
                    <a:pt x="862" y="464"/>
                  </a:lnTo>
                  <a:lnTo>
                    <a:pt x="977" y="380"/>
                  </a:lnTo>
                  <a:lnTo>
                    <a:pt x="1098" y="304"/>
                  </a:lnTo>
                  <a:lnTo>
                    <a:pt x="1224" y="236"/>
                  </a:lnTo>
                  <a:lnTo>
                    <a:pt x="1354" y="175"/>
                  </a:lnTo>
                  <a:lnTo>
                    <a:pt x="1488" y="123"/>
                  </a:lnTo>
                  <a:lnTo>
                    <a:pt x="1627" y="80"/>
                  </a:lnTo>
                  <a:lnTo>
                    <a:pt x="1771" y="46"/>
                  </a:lnTo>
                  <a:lnTo>
                    <a:pt x="1916" y="21"/>
                  </a:lnTo>
                  <a:lnTo>
                    <a:pt x="2066" y="5"/>
                  </a:lnTo>
                  <a:lnTo>
                    <a:pt x="2218" y="0"/>
                  </a:lnTo>
                  <a:close/>
                </a:path>
              </a:pathLst>
            </a:custGeom>
            <a:solidFill>
              <a:srgbClr val="FF478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2" name="Freeform 8"/>
            <p:cNvSpPr>
              <a:spLocks/>
            </p:cNvSpPr>
            <p:nvPr/>
          </p:nvSpPr>
          <p:spPr bwMode="auto">
            <a:xfrm>
              <a:off x="1298575" y="1962151"/>
              <a:ext cx="3522663" cy="3365500"/>
            </a:xfrm>
            <a:custGeom>
              <a:avLst/>
              <a:gdLst>
                <a:gd name="T0" fmla="*/ 2899 w 4437"/>
                <a:gd name="T1" fmla="*/ 0 h 4239"/>
                <a:gd name="T2" fmla="*/ 3082 w 4437"/>
                <a:gd name="T3" fmla="*/ 66 h 4239"/>
                <a:gd name="T4" fmla="*/ 3337 w 4437"/>
                <a:gd name="T5" fmla="*/ 195 h 4239"/>
                <a:gd name="T6" fmla="*/ 3573 w 4437"/>
                <a:gd name="T7" fmla="*/ 355 h 4239"/>
                <a:gd name="T8" fmla="*/ 3786 w 4437"/>
                <a:gd name="T9" fmla="*/ 542 h 4239"/>
                <a:gd name="T10" fmla="*/ 3973 w 4437"/>
                <a:gd name="T11" fmla="*/ 755 h 4239"/>
                <a:gd name="T12" fmla="*/ 4133 w 4437"/>
                <a:gd name="T13" fmla="*/ 991 h 4239"/>
                <a:gd name="T14" fmla="*/ 4262 w 4437"/>
                <a:gd name="T15" fmla="*/ 1246 h 4239"/>
                <a:gd name="T16" fmla="*/ 4357 w 4437"/>
                <a:gd name="T17" fmla="*/ 1521 h 4239"/>
                <a:gd name="T18" fmla="*/ 4416 w 4437"/>
                <a:gd name="T19" fmla="*/ 1810 h 4239"/>
                <a:gd name="T20" fmla="*/ 4437 w 4437"/>
                <a:gd name="T21" fmla="*/ 2110 h 4239"/>
                <a:gd name="T22" fmla="*/ 4416 w 4437"/>
                <a:gd name="T23" fmla="*/ 2412 h 4239"/>
                <a:gd name="T24" fmla="*/ 4357 w 4437"/>
                <a:gd name="T25" fmla="*/ 2701 h 4239"/>
                <a:gd name="T26" fmla="*/ 4262 w 4437"/>
                <a:gd name="T27" fmla="*/ 2974 h 4239"/>
                <a:gd name="T28" fmla="*/ 4133 w 4437"/>
                <a:gd name="T29" fmla="*/ 3230 h 4239"/>
                <a:gd name="T30" fmla="*/ 3973 w 4437"/>
                <a:gd name="T31" fmla="*/ 3466 h 4239"/>
                <a:gd name="T32" fmla="*/ 3786 w 4437"/>
                <a:gd name="T33" fmla="*/ 3679 h 4239"/>
                <a:gd name="T34" fmla="*/ 3573 w 4437"/>
                <a:gd name="T35" fmla="*/ 3866 h 4239"/>
                <a:gd name="T36" fmla="*/ 3337 w 4437"/>
                <a:gd name="T37" fmla="*/ 4026 h 4239"/>
                <a:gd name="T38" fmla="*/ 3082 w 4437"/>
                <a:gd name="T39" fmla="*/ 4154 h 4239"/>
                <a:gd name="T40" fmla="*/ 2840 w 4437"/>
                <a:gd name="T41" fmla="*/ 4239 h 4239"/>
                <a:gd name="T42" fmla="*/ 1488 w 4437"/>
                <a:gd name="T43" fmla="*/ 4207 h 4239"/>
                <a:gd name="T44" fmla="*/ 1224 w 4437"/>
                <a:gd name="T45" fmla="*/ 4094 h 4239"/>
                <a:gd name="T46" fmla="*/ 977 w 4437"/>
                <a:gd name="T47" fmla="*/ 3950 h 4239"/>
                <a:gd name="T48" fmla="*/ 752 w 4437"/>
                <a:gd name="T49" fmla="*/ 3776 h 4239"/>
                <a:gd name="T50" fmla="*/ 552 w 4437"/>
                <a:gd name="T51" fmla="*/ 3576 h 4239"/>
                <a:gd name="T52" fmla="*/ 378 w 4437"/>
                <a:gd name="T53" fmla="*/ 3351 h 4239"/>
                <a:gd name="T54" fmla="*/ 234 w 4437"/>
                <a:gd name="T55" fmla="*/ 3104 h 4239"/>
                <a:gd name="T56" fmla="*/ 121 w 4437"/>
                <a:gd name="T57" fmla="*/ 2840 h 4239"/>
                <a:gd name="T58" fmla="*/ 43 w 4437"/>
                <a:gd name="T59" fmla="*/ 2557 h 4239"/>
                <a:gd name="T60" fmla="*/ 5 w 4437"/>
                <a:gd name="T61" fmla="*/ 2262 h 4239"/>
                <a:gd name="T62" fmla="*/ 5 w 4437"/>
                <a:gd name="T63" fmla="*/ 1958 h 4239"/>
                <a:gd name="T64" fmla="*/ 43 w 4437"/>
                <a:gd name="T65" fmla="*/ 1663 h 4239"/>
                <a:gd name="T66" fmla="*/ 121 w 4437"/>
                <a:gd name="T67" fmla="*/ 1382 h 4239"/>
                <a:gd name="T68" fmla="*/ 234 w 4437"/>
                <a:gd name="T69" fmla="*/ 1117 h 4239"/>
                <a:gd name="T70" fmla="*/ 378 w 4437"/>
                <a:gd name="T71" fmla="*/ 870 h 4239"/>
                <a:gd name="T72" fmla="*/ 552 w 4437"/>
                <a:gd name="T73" fmla="*/ 645 h 4239"/>
                <a:gd name="T74" fmla="*/ 752 w 4437"/>
                <a:gd name="T75" fmla="*/ 445 h 4239"/>
                <a:gd name="T76" fmla="*/ 977 w 4437"/>
                <a:gd name="T77" fmla="*/ 271 h 4239"/>
                <a:gd name="T78" fmla="*/ 1224 w 4437"/>
                <a:gd name="T79" fmla="*/ 127 h 4239"/>
                <a:gd name="T80" fmla="*/ 1488 w 4437"/>
                <a:gd name="T81" fmla="*/ 14 h 4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37" h="4239">
                  <a:moveTo>
                    <a:pt x="1535" y="0"/>
                  </a:moveTo>
                  <a:lnTo>
                    <a:pt x="2899" y="0"/>
                  </a:lnTo>
                  <a:lnTo>
                    <a:pt x="2946" y="14"/>
                  </a:lnTo>
                  <a:lnTo>
                    <a:pt x="3082" y="66"/>
                  </a:lnTo>
                  <a:lnTo>
                    <a:pt x="3211" y="127"/>
                  </a:lnTo>
                  <a:lnTo>
                    <a:pt x="3337" y="195"/>
                  </a:lnTo>
                  <a:lnTo>
                    <a:pt x="3458" y="271"/>
                  </a:lnTo>
                  <a:lnTo>
                    <a:pt x="3573" y="355"/>
                  </a:lnTo>
                  <a:lnTo>
                    <a:pt x="3683" y="445"/>
                  </a:lnTo>
                  <a:lnTo>
                    <a:pt x="3786" y="542"/>
                  </a:lnTo>
                  <a:lnTo>
                    <a:pt x="3883" y="645"/>
                  </a:lnTo>
                  <a:lnTo>
                    <a:pt x="3973" y="755"/>
                  </a:lnTo>
                  <a:lnTo>
                    <a:pt x="4057" y="870"/>
                  </a:lnTo>
                  <a:lnTo>
                    <a:pt x="4133" y="991"/>
                  </a:lnTo>
                  <a:lnTo>
                    <a:pt x="4201" y="1117"/>
                  </a:lnTo>
                  <a:lnTo>
                    <a:pt x="4262" y="1246"/>
                  </a:lnTo>
                  <a:lnTo>
                    <a:pt x="4314" y="1382"/>
                  </a:lnTo>
                  <a:lnTo>
                    <a:pt x="4357" y="1521"/>
                  </a:lnTo>
                  <a:lnTo>
                    <a:pt x="4391" y="1663"/>
                  </a:lnTo>
                  <a:lnTo>
                    <a:pt x="4416" y="1810"/>
                  </a:lnTo>
                  <a:lnTo>
                    <a:pt x="4432" y="1958"/>
                  </a:lnTo>
                  <a:lnTo>
                    <a:pt x="4437" y="2110"/>
                  </a:lnTo>
                  <a:lnTo>
                    <a:pt x="4432" y="2262"/>
                  </a:lnTo>
                  <a:lnTo>
                    <a:pt x="4416" y="2412"/>
                  </a:lnTo>
                  <a:lnTo>
                    <a:pt x="4391" y="2557"/>
                  </a:lnTo>
                  <a:lnTo>
                    <a:pt x="4357" y="2701"/>
                  </a:lnTo>
                  <a:lnTo>
                    <a:pt x="4314" y="2840"/>
                  </a:lnTo>
                  <a:lnTo>
                    <a:pt x="4262" y="2974"/>
                  </a:lnTo>
                  <a:lnTo>
                    <a:pt x="4201" y="3104"/>
                  </a:lnTo>
                  <a:lnTo>
                    <a:pt x="4133" y="3230"/>
                  </a:lnTo>
                  <a:lnTo>
                    <a:pt x="4057" y="3351"/>
                  </a:lnTo>
                  <a:lnTo>
                    <a:pt x="3973" y="3466"/>
                  </a:lnTo>
                  <a:lnTo>
                    <a:pt x="3883" y="3576"/>
                  </a:lnTo>
                  <a:lnTo>
                    <a:pt x="3786" y="3679"/>
                  </a:lnTo>
                  <a:lnTo>
                    <a:pt x="3683" y="3776"/>
                  </a:lnTo>
                  <a:lnTo>
                    <a:pt x="3573" y="3866"/>
                  </a:lnTo>
                  <a:lnTo>
                    <a:pt x="3458" y="3950"/>
                  </a:lnTo>
                  <a:lnTo>
                    <a:pt x="3337" y="4026"/>
                  </a:lnTo>
                  <a:lnTo>
                    <a:pt x="3211" y="4094"/>
                  </a:lnTo>
                  <a:lnTo>
                    <a:pt x="3082" y="4154"/>
                  </a:lnTo>
                  <a:lnTo>
                    <a:pt x="2946" y="4207"/>
                  </a:lnTo>
                  <a:lnTo>
                    <a:pt x="2840" y="4239"/>
                  </a:lnTo>
                  <a:lnTo>
                    <a:pt x="1595" y="4239"/>
                  </a:lnTo>
                  <a:lnTo>
                    <a:pt x="1488" y="4207"/>
                  </a:lnTo>
                  <a:lnTo>
                    <a:pt x="1354" y="4154"/>
                  </a:lnTo>
                  <a:lnTo>
                    <a:pt x="1224" y="4094"/>
                  </a:lnTo>
                  <a:lnTo>
                    <a:pt x="1098" y="4026"/>
                  </a:lnTo>
                  <a:lnTo>
                    <a:pt x="977" y="3950"/>
                  </a:lnTo>
                  <a:lnTo>
                    <a:pt x="862" y="3866"/>
                  </a:lnTo>
                  <a:lnTo>
                    <a:pt x="752" y="3776"/>
                  </a:lnTo>
                  <a:lnTo>
                    <a:pt x="649" y="3679"/>
                  </a:lnTo>
                  <a:lnTo>
                    <a:pt x="552" y="3576"/>
                  </a:lnTo>
                  <a:lnTo>
                    <a:pt x="462" y="3466"/>
                  </a:lnTo>
                  <a:lnTo>
                    <a:pt x="378" y="3351"/>
                  </a:lnTo>
                  <a:lnTo>
                    <a:pt x="302" y="3230"/>
                  </a:lnTo>
                  <a:lnTo>
                    <a:pt x="234" y="3104"/>
                  </a:lnTo>
                  <a:lnTo>
                    <a:pt x="174" y="2974"/>
                  </a:lnTo>
                  <a:lnTo>
                    <a:pt x="121" y="2840"/>
                  </a:lnTo>
                  <a:lnTo>
                    <a:pt x="79" y="2701"/>
                  </a:lnTo>
                  <a:lnTo>
                    <a:pt x="43" y="2557"/>
                  </a:lnTo>
                  <a:lnTo>
                    <a:pt x="19" y="2412"/>
                  </a:lnTo>
                  <a:lnTo>
                    <a:pt x="5" y="2262"/>
                  </a:lnTo>
                  <a:lnTo>
                    <a:pt x="0" y="2110"/>
                  </a:lnTo>
                  <a:lnTo>
                    <a:pt x="5" y="1958"/>
                  </a:lnTo>
                  <a:lnTo>
                    <a:pt x="19" y="1810"/>
                  </a:lnTo>
                  <a:lnTo>
                    <a:pt x="43" y="1663"/>
                  </a:lnTo>
                  <a:lnTo>
                    <a:pt x="79" y="1521"/>
                  </a:lnTo>
                  <a:lnTo>
                    <a:pt x="121" y="1382"/>
                  </a:lnTo>
                  <a:lnTo>
                    <a:pt x="174" y="1246"/>
                  </a:lnTo>
                  <a:lnTo>
                    <a:pt x="234" y="1117"/>
                  </a:lnTo>
                  <a:lnTo>
                    <a:pt x="302" y="991"/>
                  </a:lnTo>
                  <a:lnTo>
                    <a:pt x="378" y="870"/>
                  </a:lnTo>
                  <a:lnTo>
                    <a:pt x="462" y="755"/>
                  </a:lnTo>
                  <a:lnTo>
                    <a:pt x="552" y="645"/>
                  </a:lnTo>
                  <a:lnTo>
                    <a:pt x="649" y="542"/>
                  </a:lnTo>
                  <a:lnTo>
                    <a:pt x="752" y="445"/>
                  </a:lnTo>
                  <a:lnTo>
                    <a:pt x="862" y="355"/>
                  </a:lnTo>
                  <a:lnTo>
                    <a:pt x="977" y="271"/>
                  </a:lnTo>
                  <a:lnTo>
                    <a:pt x="1098" y="195"/>
                  </a:lnTo>
                  <a:lnTo>
                    <a:pt x="1224" y="127"/>
                  </a:lnTo>
                  <a:lnTo>
                    <a:pt x="1354" y="66"/>
                  </a:lnTo>
                  <a:lnTo>
                    <a:pt x="1488" y="14"/>
                  </a:lnTo>
                  <a:lnTo>
                    <a:pt x="1535" y="0"/>
                  </a:lnTo>
                  <a:close/>
                </a:path>
              </a:pathLst>
            </a:custGeom>
            <a:solidFill>
              <a:srgbClr val="E74D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3" name="Freeform 10"/>
            <p:cNvSpPr>
              <a:spLocks/>
            </p:cNvSpPr>
            <p:nvPr/>
          </p:nvSpPr>
          <p:spPr bwMode="auto">
            <a:xfrm>
              <a:off x="1617663" y="2197101"/>
              <a:ext cx="2882900" cy="2882900"/>
            </a:xfrm>
            <a:custGeom>
              <a:avLst/>
              <a:gdLst>
                <a:gd name="T0" fmla="*/ 1952 w 3631"/>
                <a:gd name="T1" fmla="*/ 5 h 3631"/>
                <a:gd name="T2" fmla="*/ 2213 w 3631"/>
                <a:gd name="T3" fmla="*/ 44 h 3631"/>
                <a:gd name="T4" fmla="*/ 2462 w 3631"/>
                <a:gd name="T5" fmla="*/ 118 h 3631"/>
                <a:gd name="T6" fmla="*/ 2694 w 3631"/>
                <a:gd name="T7" fmla="*/ 226 h 3631"/>
                <a:gd name="T8" fmla="*/ 2909 w 3631"/>
                <a:gd name="T9" fmla="*/ 365 h 3631"/>
                <a:gd name="T10" fmla="*/ 3100 w 3631"/>
                <a:gd name="T11" fmla="*/ 531 h 3631"/>
                <a:gd name="T12" fmla="*/ 3266 w 3631"/>
                <a:gd name="T13" fmla="*/ 722 h 3631"/>
                <a:gd name="T14" fmla="*/ 3405 w 3631"/>
                <a:gd name="T15" fmla="*/ 937 h 3631"/>
                <a:gd name="T16" fmla="*/ 3513 w 3631"/>
                <a:gd name="T17" fmla="*/ 1169 h 3631"/>
                <a:gd name="T18" fmla="*/ 3587 w 3631"/>
                <a:gd name="T19" fmla="*/ 1418 h 3631"/>
                <a:gd name="T20" fmla="*/ 3626 w 3631"/>
                <a:gd name="T21" fmla="*/ 1679 h 3631"/>
                <a:gd name="T22" fmla="*/ 3626 w 3631"/>
                <a:gd name="T23" fmla="*/ 1950 h 3631"/>
                <a:gd name="T24" fmla="*/ 3587 w 3631"/>
                <a:gd name="T25" fmla="*/ 2214 h 3631"/>
                <a:gd name="T26" fmla="*/ 3513 w 3631"/>
                <a:gd name="T27" fmla="*/ 2462 h 3631"/>
                <a:gd name="T28" fmla="*/ 3405 w 3631"/>
                <a:gd name="T29" fmla="*/ 2695 h 3631"/>
                <a:gd name="T30" fmla="*/ 3266 w 3631"/>
                <a:gd name="T31" fmla="*/ 2908 h 3631"/>
                <a:gd name="T32" fmla="*/ 3100 w 3631"/>
                <a:gd name="T33" fmla="*/ 3100 h 3631"/>
                <a:gd name="T34" fmla="*/ 2909 w 3631"/>
                <a:gd name="T35" fmla="*/ 3266 h 3631"/>
                <a:gd name="T36" fmla="*/ 2694 w 3631"/>
                <a:gd name="T37" fmla="*/ 3405 h 3631"/>
                <a:gd name="T38" fmla="*/ 2462 w 3631"/>
                <a:gd name="T39" fmla="*/ 3513 h 3631"/>
                <a:gd name="T40" fmla="*/ 2213 w 3631"/>
                <a:gd name="T41" fmla="*/ 3588 h 3631"/>
                <a:gd name="T42" fmla="*/ 1952 w 3631"/>
                <a:gd name="T43" fmla="*/ 3626 h 3631"/>
                <a:gd name="T44" fmla="*/ 1681 w 3631"/>
                <a:gd name="T45" fmla="*/ 3626 h 3631"/>
                <a:gd name="T46" fmla="*/ 1417 w 3631"/>
                <a:gd name="T47" fmla="*/ 3588 h 3631"/>
                <a:gd name="T48" fmla="*/ 1169 w 3631"/>
                <a:gd name="T49" fmla="*/ 3513 h 3631"/>
                <a:gd name="T50" fmla="*/ 936 w 3631"/>
                <a:gd name="T51" fmla="*/ 3405 h 3631"/>
                <a:gd name="T52" fmla="*/ 723 w 3631"/>
                <a:gd name="T53" fmla="*/ 3266 h 3631"/>
                <a:gd name="T54" fmla="*/ 531 w 3631"/>
                <a:gd name="T55" fmla="*/ 3100 h 3631"/>
                <a:gd name="T56" fmla="*/ 365 w 3631"/>
                <a:gd name="T57" fmla="*/ 2908 h 3631"/>
                <a:gd name="T58" fmla="*/ 226 w 3631"/>
                <a:gd name="T59" fmla="*/ 2695 h 3631"/>
                <a:gd name="T60" fmla="*/ 118 w 3631"/>
                <a:gd name="T61" fmla="*/ 2462 h 3631"/>
                <a:gd name="T62" fmla="*/ 43 w 3631"/>
                <a:gd name="T63" fmla="*/ 2214 h 3631"/>
                <a:gd name="T64" fmla="*/ 5 w 3631"/>
                <a:gd name="T65" fmla="*/ 1950 h 3631"/>
                <a:gd name="T66" fmla="*/ 5 w 3631"/>
                <a:gd name="T67" fmla="*/ 1679 h 3631"/>
                <a:gd name="T68" fmla="*/ 43 w 3631"/>
                <a:gd name="T69" fmla="*/ 1418 h 3631"/>
                <a:gd name="T70" fmla="*/ 118 w 3631"/>
                <a:gd name="T71" fmla="*/ 1169 h 3631"/>
                <a:gd name="T72" fmla="*/ 226 w 3631"/>
                <a:gd name="T73" fmla="*/ 937 h 3631"/>
                <a:gd name="T74" fmla="*/ 365 w 3631"/>
                <a:gd name="T75" fmla="*/ 722 h 3631"/>
                <a:gd name="T76" fmla="*/ 531 w 3631"/>
                <a:gd name="T77" fmla="*/ 531 h 3631"/>
                <a:gd name="T78" fmla="*/ 723 w 3631"/>
                <a:gd name="T79" fmla="*/ 365 h 3631"/>
                <a:gd name="T80" fmla="*/ 936 w 3631"/>
                <a:gd name="T81" fmla="*/ 226 h 3631"/>
                <a:gd name="T82" fmla="*/ 1169 w 3631"/>
                <a:gd name="T83" fmla="*/ 118 h 3631"/>
                <a:gd name="T84" fmla="*/ 1417 w 3631"/>
                <a:gd name="T85" fmla="*/ 44 h 3631"/>
                <a:gd name="T86" fmla="*/ 1681 w 3631"/>
                <a:gd name="T87" fmla="*/ 5 h 3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31" h="3631">
                  <a:moveTo>
                    <a:pt x="1816" y="0"/>
                  </a:moveTo>
                  <a:lnTo>
                    <a:pt x="1952" y="5"/>
                  </a:lnTo>
                  <a:lnTo>
                    <a:pt x="2084" y="19"/>
                  </a:lnTo>
                  <a:lnTo>
                    <a:pt x="2213" y="44"/>
                  </a:lnTo>
                  <a:lnTo>
                    <a:pt x="2339" y="76"/>
                  </a:lnTo>
                  <a:lnTo>
                    <a:pt x="2462" y="118"/>
                  </a:lnTo>
                  <a:lnTo>
                    <a:pt x="2581" y="168"/>
                  </a:lnTo>
                  <a:lnTo>
                    <a:pt x="2694" y="226"/>
                  </a:lnTo>
                  <a:lnTo>
                    <a:pt x="2804" y="292"/>
                  </a:lnTo>
                  <a:lnTo>
                    <a:pt x="2909" y="365"/>
                  </a:lnTo>
                  <a:lnTo>
                    <a:pt x="3008" y="446"/>
                  </a:lnTo>
                  <a:lnTo>
                    <a:pt x="3100" y="531"/>
                  </a:lnTo>
                  <a:lnTo>
                    <a:pt x="3185" y="623"/>
                  </a:lnTo>
                  <a:lnTo>
                    <a:pt x="3266" y="722"/>
                  </a:lnTo>
                  <a:lnTo>
                    <a:pt x="3339" y="827"/>
                  </a:lnTo>
                  <a:lnTo>
                    <a:pt x="3405" y="937"/>
                  </a:lnTo>
                  <a:lnTo>
                    <a:pt x="3463" y="1050"/>
                  </a:lnTo>
                  <a:lnTo>
                    <a:pt x="3513" y="1169"/>
                  </a:lnTo>
                  <a:lnTo>
                    <a:pt x="3555" y="1292"/>
                  </a:lnTo>
                  <a:lnTo>
                    <a:pt x="3587" y="1418"/>
                  </a:lnTo>
                  <a:lnTo>
                    <a:pt x="3612" y="1547"/>
                  </a:lnTo>
                  <a:lnTo>
                    <a:pt x="3626" y="1679"/>
                  </a:lnTo>
                  <a:lnTo>
                    <a:pt x="3631" y="1815"/>
                  </a:lnTo>
                  <a:lnTo>
                    <a:pt x="3626" y="1950"/>
                  </a:lnTo>
                  <a:lnTo>
                    <a:pt x="3612" y="2084"/>
                  </a:lnTo>
                  <a:lnTo>
                    <a:pt x="3587" y="2214"/>
                  </a:lnTo>
                  <a:lnTo>
                    <a:pt x="3555" y="2340"/>
                  </a:lnTo>
                  <a:lnTo>
                    <a:pt x="3513" y="2462"/>
                  </a:lnTo>
                  <a:lnTo>
                    <a:pt x="3463" y="2582"/>
                  </a:lnTo>
                  <a:lnTo>
                    <a:pt x="3405" y="2695"/>
                  </a:lnTo>
                  <a:lnTo>
                    <a:pt x="3339" y="2805"/>
                  </a:lnTo>
                  <a:lnTo>
                    <a:pt x="3266" y="2908"/>
                  </a:lnTo>
                  <a:lnTo>
                    <a:pt x="3185" y="3006"/>
                  </a:lnTo>
                  <a:lnTo>
                    <a:pt x="3100" y="3100"/>
                  </a:lnTo>
                  <a:lnTo>
                    <a:pt x="3008" y="3186"/>
                  </a:lnTo>
                  <a:lnTo>
                    <a:pt x="2909" y="3266"/>
                  </a:lnTo>
                  <a:lnTo>
                    <a:pt x="2804" y="3339"/>
                  </a:lnTo>
                  <a:lnTo>
                    <a:pt x="2694" y="3405"/>
                  </a:lnTo>
                  <a:lnTo>
                    <a:pt x="2581" y="3463"/>
                  </a:lnTo>
                  <a:lnTo>
                    <a:pt x="2462" y="3513"/>
                  </a:lnTo>
                  <a:lnTo>
                    <a:pt x="2339" y="3554"/>
                  </a:lnTo>
                  <a:lnTo>
                    <a:pt x="2213" y="3588"/>
                  </a:lnTo>
                  <a:lnTo>
                    <a:pt x="2084" y="3612"/>
                  </a:lnTo>
                  <a:lnTo>
                    <a:pt x="1952" y="3626"/>
                  </a:lnTo>
                  <a:lnTo>
                    <a:pt x="1816" y="3631"/>
                  </a:lnTo>
                  <a:lnTo>
                    <a:pt x="1681" y="3626"/>
                  </a:lnTo>
                  <a:lnTo>
                    <a:pt x="1547" y="3612"/>
                  </a:lnTo>
                  <a:lnTo>
                    <a:pt x="1417" y="3588"/>
                  </a:lnTo>
                  <a:lnTo>
                    <a:pt x="1291" y="3554"/>
                  </a:lnTo>
                  <a:lnTo>
                    <a:pt x="1169" y="3513"/>
                  </a:lnTo>
                  <a:lnTo>
                    <a:pt x="1049" y="3463"/>
                  </a:lnTo>
                  <a:lnTo>
                    <a:pt x="936" y="3405"/>
                  </a:lnTo>
                  <a:lnTo>
                    <a:pt x="826" y="3339"/>
                  </a:lnTo>
                  <a:lnTo>
                    <a:pt x="723" y="3266"/>
                  </a:lnTo>
                  <a:lnTo>
                    <a:pt x="625" y="3186"/>
                  </a:lnTo>
                  <a:lnTo>
                    <a:pt x="531" y="3100"/>
                  </a:lnTo>
                  <a:lnTo>
                    <a:pt x="445" y="3006"/>
                  </a:lnTo>
                  <a:lnTo>
                    <a:pt x="365" y="2908"/>
                  </a:lnTo>
                  <a:lnTo>
                    <a:pt x="292" y="2805"/>
                  </a:lnTo>
                  <a:lnTo>
                    <a:pt x="226" y="2695"/>
                  </a:lnTo>
                  <a:lnTo>
                    <a:pt x="168" y="2582"/>
                  </a:lnTo>
                  <a:lnTo>
                    <a:pt x="118" y="2462"/>
                  </a:lnTo>
                  <a:lnTo>
                    <a:pt x="77" y="2340"/>
                  </a:lnTo>
                  <a:lnTo>
                    <a:pt x="43" y="2214"/>
                  </a:lnTo>
                  <a:lnTo>
                    <a:pt x="19" y="2084"/>
                  </a:lnTo>
                  <a:lnTo>
                    <a:pt x="5" y="1950"/>
                  </a:lnTo>
                  <a:lnTo>
                    <a:pt x="0" y="1815"/>
                  </a:lnTo>
                  <a:lnTo>
                    <a:pt x="5" y="1679"/>
                  </a:lnTo>
                  <a:lnTo>
                    <a:pt x="19" y="1547"/>
                  </a:lnTo>
                  <a:lnTo>
                    <a:pt x="43" y="1418"/>
                  </a:lnTo>
                  <a:lnTo>
                    <a:pt x="77" y="1292"/>
                  </a:lnTo>
                  <a:lnTo>
                    <a:pt x="118" y="1169"/>
                  </a:lnTo>
                  <a:lnTo>
                    <a:pt x="168" y="1050"/>
                  </a:lnTo>
                  <a:lnTo>
                    <a:pt x="226" y="937"/>
                  </a:lnTo>
                  <a:lnTo>
                    <a:pt x="292" y="827"/>
                  </a:lnTo>
                  <a:lnTo>
                    <a:pt x="365" y="722"/>
                  </a:lnTo>
                  <a:lnTo>
                    <a:pt x="445" y="623"/>
                  </a:lnTo>
                  <a:lnTo>
                    <a:pt x="531" y="531"/>
                  </a:lnTo>
                  <a:lnTo>
                    <a:pt x="625" y="446"/>
                  </a:lnTo>
                  <a:lnTo>
                    <a:pt x="723" y="365"/>
                  </a:lnTo>
                  <a:lnTo>
                    <a:pt x="826" y="292"/>
                  </a:lnTo>
                  <a:lnTo>
                    <a:pt x="936" y="226"/>
                  </a:lnTo>
                  <a:lnTo>
                    <a:pt x="1049" y="168"/>
                  </a:lnTo>
                  <a:lnTo>
                    <a:pt x="1169" y="118"/>
                  </a:lnTo>
                  <a:lnTo>
                    <a:pt x="1291" y="76"/>
                  </a:lnTo>
                  <a:lnTo>
                    <a:pt x="1417" y="44"/>
                  </a:lnTo>
                  <a:lnTo>
                    <a:pt x="1547" y="19"/>
                  </a:lnTo>
                  <a:lnTo>
                    <a:pt x="1681" y="5"/>
                  </a:lnTo>
                  <a:lnTo>
                    <a:pt x="1816" y="0"/>
                  </a:lnTo>
                  <a:close/>
                </a:path>
              </a:pathLst>
            </a:custGeom>
            <a:solidFill>
              <a:srgbClr val="B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4" name="Freeform 11"/>
            <p:cNvSpPr>
              <a:spLocks/>
            </p:cNvSpPr>
            <p:nvPr/>
          </p:nvSpPr>
          <p:spPr bwMode="auto">
            <a:xfrm>
              <a:off x="1800225" y="2379663"/>
              <a:ext cx="2517775" cy="2517775"/>
            </a:xfrm>
            <a:custGeom>
              <a:avLst/>
              <a:gdLst>
                <a:gd name="T0" fmla="*/ 1710 w 3173"/>
                <a:gd name="T1" fmla="*/ 5 h 3173"/>
                <a:gd name="T2" fmla="*/ 1950 w 3173"/>
                <a:gd name="T3" fmla="*/ 42 h 3173"/>
                <a:gd name="T4" fmla="*/ 2176 w 3173"/>
                <a:gd name="T5" fmla="*/ 113 h 3173"/>
                <a:gd name="T6" fmla="*/ 2386 w 3173"/>
                <a:gd name="T7" fmla="*/ 217 h 3173"/>
                <a:gd name="T8" fmla="*/ 2578 w 3173"/>
                <a:gd name="T9" fmla="*/ 349 h 3173"/>
                <a:gd name="T10" fmla="*/ 2748 w 3173"/>
                <a:gd name="T11" fmla="*/ 507 h 3173"/>
                <a:gd name="T12" fmla="*/ 2893 w 3173"/>
                <a:gd name="T13" fmla="*/ 688 h 3173"/>
                <a:gd name="T14" fmla="*/ 3011 w 3173"/>
                <a:gd name="T15" fmla="*/ 888 h 3173"/>
                <a:gd name="T16" fmla="*/ 3098 w 3173"/>
                <a:gd name="T17" fmla="*/ 1108 h 3173"/>
                <a:gd name="T18" fmla="*/ 3153 w 3173"/>
                <a:gd name="T19" fmla="*/ 1340 h 3173"/>
                <a:gd name="T20" fmla="*/ 3173 w 3173"/>
                <a:gd name="T21" fmla="*/ 1586 h 3173"/>
                <a:gd name="T22" fmla="*/ 3153 w 3173"/>
                <a:gd name="T23" fmla="*/ 1831 h 3173"/>
                <a:gd name="T24" fmla="*/ 3098 w 3173"/>
                <a:gd name="T25" fmla="*/ 2065 h 3173"/>
                <a:gd name="T26" fmla="*/ 3011 w 3173"/>
                <a:gd name="T27" fmla="*/ 2283 h 3173"/>
                <a:gd name="T28" fmla="*/ 2893 w 3173"/>
                <a:gd name="T29" fmla="*/ 2485 h 3173"/>
                <a:gd name="T30" fmla="*/ 2748 w 3173"/>
                <a:gd name="T31" fmla="*/ 2666 h 3173"/>
                <a:gd name="T32" fmla="*/ 2578 w 3173"/>
                <a:gd name="T33" fmla="*/ 2824 h 3173"/>
                <a:gd name="T34" fmla="*/ 2386 w 3173"/>
                <a:gd name="T35" fmla="*/ 2957 h 3173"/>
                <a:gd name="T36" fmla="*/ 2176 w 3173"/>
                <a:gd name="T37" fmla="*/ 3058 h 3173"/>
                <a:gd name="T38" fmla="*/ 1950 w 3173"/>
                <a:gd name="T39" fmla="*/ 3131 h 3173"/>
                <a:gd name="T40" fmla="*/ 1710 w 3173"/>
                <a:gd name="T41" fmla="*/ 3168 h 3173"/>
                <a:gd name="T42" fmla="*/ 1463 w 3173"/>
                <a:gd name="T43" fmla="*/ 3168 h 3173"/>
                <a:gd name="T44" fmla="*/ 1222 w 3173"/>
                <a:gd name="T45" fmla="*/ 3131 h 3173"/>
                <a:gd name="T46" fmla="*/ 996 w 3173"/>
                <a:gd name="T47" fmla="*/ 3058 h 3173"/>
                <a:gd name="T48" fmla="*/ 786 w 3173"/>
                <a:gd name="T49" fmla="*/ 2957 h 3173"/>
                <a:gd name="T50" fmla="*/ 594 w 3173"/>
                <a:gd name="T51" fmla="*/ 2824 h 3173"/>
                <a:gd name="T52" fmla="*/ 425 w 3173"/>
                <a:gd name="T53" fmla="*/ 2666 h 3173"/>
                <a:gd name="T54" fmla="*/ 279 w 3173"/>
                <a:gd name="T55" fmla="*/ 2485 h 3173"/>
                <a:gd name="T56" fmla="*/ 162 w 3173"/>
                <a:gd name="T57" fmla="*/ 2283 h 3173"/>
                <a:gd name="T58" fmla="*/ 74 w 3173"/>
                <a:gd name="T59" fmla="*/ 2065 h 3173"/>
                <a:gd name="T60" fmla="*/ 19 w 3173"/>
                <a:gd name="T61" fmla="*/ 1831 h 3173"/>
                <a:gd name="T62" fmla="*/ 0 w 3173"/>
                <a:gd name="T63" fmla="*/ 1586 h 3173"/>
                <a:gd name="T64" fmla="*/ 19 w 3173"/>
                <a:gd name="T65" fmla="*/ 1340 h 3173"/>
                <a:gd name="T66" fmla="*/ 74 w 3173"/>
                <a:gd name="T67" fmla="*/ 1108 h 3173"/>
                <a:gd name="T68" fmla="*/ 162 w 3173"/>
                <a:gd name="T69" fmla="*/ 888 h 3173"/>
                <a:gd name="T70" fmla="*/ 279 w 3173"/>
                <a:gd name="T71" fmla="*/ 688 h 3173"/>
                <a:gd name="T72" fmla="*/ 425 w 3173"/>
                <a:gd name="T73" fmla="*/ 507 h 3173"/>
                <a:gd name="T74" fmla="*/ 594 w 3173"/>
                <a:gd name="T75" fmla="*/ 349 h 3173"/>
                <a:gd name="T76" fmla="*/ 786 w 3173"/>
                <a:gd name="T77" fmla="*/ 217 h 3173"/>
                <a:gd name="T78" fmla="*/ 996 w 3173"/>
                <a:gd name="T79" fmla="*/ 113 h 3173"/>
                <a:gd name="T80" fmla="*/ 1222 w 3173"/>
                <a:gd name="T81" fmla="*/ 42 h 3173"/>
                <a:gd name="T82" fmla="*/ 1463 w 3173"/>
                <a:gd name="T83" fmla="*/ 5 h 3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73" h="3173">
                  <a:moveTo>
                    <a:pt x="1587" y="0"/>
                  </a:moveTo>
                  <a:lnTo>
                    <a:pt x="1710" y="5"/>
                  </a:lnTo>
                  <a:lnTo>
                    <a:pt x="1831" y="20"/>
                  </a:lnTo>
                  <a:lnTo>
                    <a:pt x="1950" y="42"/>
                  </a:lnTo>
                  <a:lnTo>
                    <a:pt x="2065" y="75"/>
                  </a:lnTo>
                  <a:lnTo>
                    <a:pt x="2176" y="113"/>
                  </a:lnTo>
                  <a:lnTo>
                    <a:pt x="2285" y="162"/>
                  </a:lnTo>
                  <a:lnTo>
                    <a:pt x="2386" y="217"/>
                  </a:lnTo>
                  <a:lnTo>
                    <a:pt x="2485" y="280"/>
                  </a:lnTo>
                  <a:lnTo>
                    <a:pt x="2578" y="349"/>
                  </a:lnTo>
                  <a:lnTo>
                    <a:pt x="2666" y="425"/>
                  </a:lnTo>
                  <a:lnTo>
                    <a:pt x="2748" y="507"/>
                  </a:lnTo>
                  <a:lnTo>
                    <a:pt x="2824" y="595"/>
                  </a:lnTo>
                  <a:lnTo>
                    <a:pt x="2893" y="688"/>
                  </a:lnTo>
                  <a:lnTo>
                    <a:pt x="2956" y="787"/>
                  </a:lnTo>
                  <a:lnTo>
                    <a:pt x="3011" y="888"/>
                  </a:lnTo>
                  <a:lnTo>
                    <a:pt x="3060" y="997"/>
                  </a:lnTo>
                  <a:lnTo>
                    <a:pt x="3098" y="1108"/>
                  </a:lnTo>
                  <a:lnTo>
                    <a:pt x="3131" y="1223"/>
                  </a:lnTo>
                  <a:lnTo>
                    <a:pt x="3153" y="1340"/>
                  </a:lnTo>
                  <a:lnTo>
                    <a:pt x="3168" y="1463"/>
                  </a:lnTo>
                  <a:lnTo>
                    <a:pt x="3173" y="1586"/>
                  </a:lnTo>
                  <a:lnTo>
                    <a:pt x="3168" y="1710"/>
                  </a:lnTo>
                  <a:lnTo>
                    <a:pt x="3153" y="1831"/>
                  </a:lnTo>
                  <a:lnTo>
                    <a:pt x="3131" y="1951"/>
                  </a:lnTo>
                  <a:lnTo>
                    <a:pt x="3098" y="2065"/>
                  </a:lnTo>
                  <a:lnTo>
                    <a:pt x="3060" y="2177"/>
                  </a:lnTo>
                  <a:lnTo>
                    <a:pt x="3011" y="2283"/>
                  </a:lnTo>
                  <a:lnTo>
                    <a:pt x="2956" y="2387"/>
                  </a:lnTo>
                  <a:lnTo>
                    <a:pt x="2893" y="2485"/>
                  </a:lnTo>
                  <a:lnTo>
                    <a:pt x="2824" y="2579"/>
                  </a:lnTo>
                  <a:lnTo>
                    <a:pt x="2748" y="2666"/>
                  </a:lnTo>
                  <a:lnTo>
                    <a:pt x="2666" y="2748"/>
                  </a:lnTo>
                  <a:lnTo>
                    <a:pt x="2578" y="2824"/>
                  </a:lnTo>
                  <a:lnTo>
                    <a:pt x="2485" y="2894"/>
                  </a:lnTo>
                  <a:lnTo>
                    <a:pt x="2386" y="2957"/>
                  </a:lnTo>
                  <a:lnTo>
                    <a:pt x="2285" y="3011"/>
                  </a:lnTo>
                  <a:lnTo>
                    <a:pt x="2176" y="3058"/>
                  </a:lnTo>
                  <a:lnTo>
                    <a:pt x="2065" y="3099"/>
                  </a:lnTo>
                  <a:lnTo>
                    <a:pt x="1950" y="3131"/>
                  </a:lnTo>
                  <a:lnTo>
                    <a:pt x="1831" y="3154"/>
                  </a:lnTo>
                  <a:lnTo>
                    <a:pt x="1710" y="3168"/>
                  </a:lnTo>
                  <a:lnTo>
                    <a:pt x="1587" y="3173"/>
                  </a:lnTo>
                  <a:lnTo>
                    <a:pt x="1463" y="3168"/>
                  </a:lnTo>
                  <a:lnTo>
                    <a:pt x="1342" y="3154"/>
                  </a:lnTo>
                  <a:lnTo>
                    <a:pt x="1222" y="3131"/>
                  </a:lnTo>
                  <a:lnTo>
                    <a:pt x="1108" y="3099"/>
                  </a:lnTo>
                  <a:lnTo>
                    <a:pt x="996" y="3058"/>
                  </a:lnTo>
                  <a:lnTo>
                    <a:pt x="890" y="3011"/>
                  </a:lnTo>
                  <a:lnTo>
                    <a:pt x="786" y="2957"/>
                  </a:lnTo>
                  <a:lnTo>
                    <a:pt x="688" y="2894"/>
                  </a:lnTo>
                  <a:lnTo>
                    <a:pt x="594" y="2824"/>
                  </a:lnTo>
                  <a:lnTo>
                    <a:pt x="507" y="2748"/>
                  </a:lnTo>
                  <a:lnTo>
                    <a:pt x="425" y="2666"/>
                  </a:lnTo>
                  <a:lnTo>
                    <a:pt x="349" y="2579"/>
                  </a:lnTo>
                  <a:lnTo>
                    <a:pt x="279" y="2485"/>
                  </a:lnTo>
                  <a:lnTo>
                    <a:pt x="216" y="2387"/>
                  </a:lnTo>
                  <a:lnTo>
                    <a:pt x="162" y="2283"/>
                  </a:lnTo>
                  <a:lnTo>
                    <a:pt x="115" y="2177"/>
                  </a:lnTo>
                  <a:lnTo>
                    <a:pt x="74" y="2065"/>
                  </a:lnTo>
                  <a:lnTo>
                    <a:pt x="42" y="1951"/>
                  </a:lnTo>
                  <a:lnTo>
                    <a:pt x="19" y="1831"/>
                  </a:lnTo>
                  <a:lnTo>
                    <a:pt x="5" y="1710"/>
                  </a:lnTo>
                  <a:lnTo>
                    <a:pt x="0" y="1586"/>
                  </a:lnTo>
                  <a:lnTo>
                    <a:pt x="5" y="1463"/>
                  </a:lnTo>
                  <a:lnTo>
                    <a:pt x="19" y="1340"/>
                  </a:lnTo>
                  <a:lnTo>
                    <a:pt x="42" y="1223"/>
                  </a:lnTo>
                  <a:lnTo>
                    <a:pt x="74" y="1108"/>
                  </a:lnTo>
                  <a:lnTo>
                    <a:pt x="115" y="997"/>
                  </a:lnTo>
                  <a:lnTo>
                    <a:pt x="162" y="888"/>
                  </a:lnTo>
                  <a:lnTo>
                    <a:pt x="216" y="787"/>
                  </a:lnTo>
                  <a:lnTo>
                    <a:pt x="279" y="688"/>
                  </a:lnTo>
                  <a:lnTo>
                    <a:pt x="349" y="595"/>
                  </a:lnTo>
                  <a:lnTo>
                    <a:pt x="425" y="507"/>
                  </a:lnTo>
                  <a:lnTo>
                    <a:pt x="507" y="425"/>
                  </a:lnTo>
                  <a:lnTo>
                    <a:pt x="594" y="349"/>
                  </a:lnTo>
                  <a:lnTo>
                    <a:pt x="688" y="280"/>
                  </a:lnTo>
                  <a:lnTo>
                    <a:pt x="786" y="217"/>
                  </a:lnTo>
                  <a:lnTo>
                    <a:pt x="890" y="162"/>
                  </a:lnTo>
                  <a:lnTo>
                    <a:pt x="996" y="113"/>
                  </a:lnTo>
                  <a:lnTo>
                    <a:pt x="1108" y="75"/>
                  </a:lnTo>
                  <a:lnTo>
                    <a:pt x="1222" y="42"/>
                  </a:lnTo>
                  <a:lnTo>
                    <a:pt x="1342" y="20"/>
                  </a:lnTo>
                  <a:lnTo>
                    <a:pt x="1463" y="5"/>
                  </a:lnTo>
                  <a:lnTo>
                    <a:pt x="1587" y="0"/>
                  </a:lnTo>
                  <a:close/>
                </a:path>
              </a:pathLst>
            </a:custGeom>
            <a:solidFill>
              <a:srgbClr val="B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5" name="Freeform 12"/>
            <p:cNvSpPr>
              <a:spLocks/>
            </p:cNvSpPr>
            <p:nvPr/>
          </p:nvSpPr>
          <p:spPr bwMode="auto">
            <a:xfrm>
              <a:off x="1968500" y="2546351"/>
              <a:ext cx="2182813" cy="2181225"/>
            </a:xfrm>
            <a:custGeom>
              <a:avLst/>
              <a:gdLst>
                <a:gd name="T0" fmla="*/ 1493 w 2749"/>
                <a:gd name="T1" fmla="*/ 5 h 2748"/>
                <a:gd name="T2" fmla="*/ 1721 w 2749"/>
                <a:gd name="T3" fmla="*/ 45 h 2748"/>
                <a:gd name="T4" fmla="*/ 1935 w 2749"/>
                <a:gd name="T5" fmla="*/ 119 h 2748"/>
                <a:gd name="T6" fmla="*/ 2131 w 2749"/>
                <a:gd name="T7" fmla="*/ 228 h 2748"/>
                <a:gd name="T8" fmla="*/ 2307 w 2749"/>
                <a:gd name="T9" fmla="*/ 365 h 2748"/>
                <a:gd name="T10" fmla="*/ 2457 w 2749"/>
                <a:gd name="T11" fmla="*/ 528 h 2748"/>
                <a:gd name="T12" fmla="*/ 2580 w 2749"/>
                <a:gd name="T13" fmla="*/ 713 h 2748"/>
                <a:gd name="T14" fmla="*/ 2672 w 2749"/>
                <a:gd name="T15" fmla="*/ 919 h 2748"/>
                <a:gd name="T16" fmla="*/ 2728 w 2749"/>
                <a:gd name="T17" fmla="*/ 1140 h 2748"/>
                <a:gd name="T18" fmla="*/ 2749 w 2749"/>
                <a:gd name="T19" fmla="*/ 1374 h 2748"/>
                <a:gd name="T20" fmla="*/ 2728 w 2749"/>
                <a:gd name="T21" fmla="*/ 1608 h 2748"/>
                <a:gd name="T22" fmla="*/ 2672 w 2749"/>
                <a:gd name="T23" fmla="*/ 1831 h 2748"/>
                <a:gd name="T24" fmla="*/ 2580 w 2749"/>
                <a:gd name="T25" fmla="*/ 2036 h 2748"/>
                <a:gd name="T26" fmla="*/ 2457 w 2749"/>
                <a:gd name="T27" fmla="*/ 2221 h 2748"/>
                <a:gd name="T28" fmla="*/ 2307 w 2749"/>
                <a:gd name="T29" fmla="*/ 2385 h 2748"/>
                <a:gd name="T30" fmla="*/ 2131 w 2749"/>
                <a:gd name="T31" fmla="*/ 2522 h 2748"/>
                <a:gd name="T32" fmla="*/ 1935 w 2749"/>
                <a:gd name="T33" fmla="*/ 2630 h 2748"/>
                <a:gd name="T34" fmla="*/ 1721 w 2749"/>
                <a:gd name="T35" fmla="*/ 2704 h 2748"/>
                <a:gd name="T36" fmla="*/ 1493 w 2749"/>
                <a:gd name="T37" fmla="*/ 2743 h 2748"/>
                <a:gd name="T38" fmla="*/ 1256 w 2749"/>
                <a:gd name="T39" fmla="*/ 2743 h 2748"/>
                <a:gd name="T40" fmla="*/ 1028 w 2749"/>
                <a:gd name="T41" fmla="*/ 2704 h 2748"/>
                <a:gd name="T42" fmla="*/ 813 w 2749"/>
                <a:gd name="T43" fmla="*/ 2630 h 2748"/>
                <a:gd name="T44" fmla="*/ 618 w 2749"/>
                <a:gd name="T45" fmla="*/ 2522 h 2748"/>
                <a:gd name="T46" fmla="*/ 444 w 2749"/>
                <a:gd name="T47" fmla="*/ 2385 h 2748"/>
                <a:gd name="T48" fmla="*/ 292 w 2749"/>
                <a:gd name="T49" fmla="*/ 2221 h 2748"/>
                <a:gd name="T50" fmla="*/ 169 w 2749"/>
                <a:gd name="T51" fmla="*/ 2036 h 2748"/>
                <a:gd name="T52" fmla="*/ 77 w 2749"/>
                <a:gd name="T53" fmla="*/ 1831 h 2748"/>
                <a:gd name="T54" fmla="*/ 21 w 2749"/>
                <a:gd name="T55" fmla="*/ 1608 h 2748"/>
                <a:gd name="T56" fmla="*/ 0 w 2749"/>
                <a:gd name="T57" fmla="*/ 1374 h 2748"/>
                <a:gd name="T58" fmla="*/ 21 w 2749"/>
                <a:gd name="T59" fmla="*/ 1140 h 2748"/>
                <a:gd name="T60" fmla="*/ 77 w 2749"/>
                <a:gd name="T61" fmla="*/ 919 h 2748"/>
                <a:gd name="T62" fmla="*/ 169 w 2749"/>
                <a:gd name="T63" fmla="*/ 713 h 2748"/>
                <a:gd name="T64" fmla="*/ 292 w 2749"/>
                <a:gd name="T65" fmla="*/ 528 h 2748"/>
                <a:gd name="T66" fmla="*/ 444 w 2749"/>
                <a:gd name="T67" fmla="*/ 365 h 2748"/>
                <a:gd name="T68" fmla="*/ 618 w 2749"/>
                <a:gd name="T69" fmla="*/ 228 h 2748"/>
                <a:gd name="T70" fmla="*/ 813 w 2749"/>
                <a:gd name="T71" fmla="*/ 119 h 2748"/>
                <a:gd name="T72" fmla="*/ 1028 w 2749"/>
                <a:gd name="T73" fmla="*/ 45 h 2748"/>
                <a:gd name="T74" fmla="*/ 1256 w 2749"/>
                <a:gd name="T75" fmla="*/ 5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49" h="2748">
                  <a:moveTo>
                    <a:pt x="1375" y="0"/>
                  </a:moveTo>
                  <a:lnTo>
                    <a:pt x="1493" y="5"/>
                  </a:lnTo>
                  <a:lnTo>
                    <a:pt x="1609" y="21"/>
                  </a:lnTo>
                  <a:lnTo>
                    <a:pt x="1721" y="45"/>
                  </a:lnTo>
                  <a:lnTo>
                    <a:pt x="1830" y="77"/>
                  </a:lnTo>
                  <a:lnTo>
                    <a:pt x="1935" y="119"/>
                  </a:lnTo>
                  <a:lnTo>
                    <a:pt x="2036" y="169"/>
                  </a:lnTo>
                  <a:lnTo>
                    <a:pt x="2131" y="228"/>
                  </a:lnTo>
                  <a:lnTo>
                    <a:pt x="2221" y="292"/>
                  </a:lnTo>
                  <a:lnTo>
                    <a:pt x="2307" y="365"/>
                  </a:lnTo>
                  <a:lnTo>
                    <a:pt x="2384" y="442"/>
                  </a:lnTo>
                  <a:lnTo>
                    <a:pt x="2457" y="528"/>
                  </a:lnTo>
                  <a:lnTo>
                    <a:pt x="2521" y="618"/>
                  </a:lnTo>
                  <a:lnTo>
                    <a:pt x="2580" y="713"/>
                  </a:lnTo>
                  <a:lnTo>
                    <a:pt x="2630" y="814"/>
                  </a:lnTo>
                  <a:lnTo>
                    <a:pt x="2672" y="919"/>
                  </a:lnTo>
                  <a:lnTo>
                    <a:pt x="2704" y="1028"/>
                  </a:lnTo>
                  <a:lnTo>
                    <a:pt x="2728" y="1140"/>
                  </a:lnTo>
                  <a:lnTo>
                    <a:pt x="2744" y="1256"/>
                  </a:lnTo>
                  <a:lnTo>
                    <a:pt x="2749" y="1374"/>
                  </a:lnTo>
                  <a:lnTo>
                    <a:pt x="2744" y="1493"/>
                  </a:lnTo>
                  <a:lnTo>
                    <a:pt x="2728" y="1608"/>
                  </a:lnTo>
                  <a:lnTo>
                    <a:pt x="2704" y="1721"/>
                  </a:lnTo>
                  <a:lnTo>
                    <a:pt x="2672" y="1831"/>
                  </a:lnTo>
                  <a:lnTo>
                    <a:pt x="2630" y="1936"/>
                  </a:lnTo>
                  <a:lnTo>
                    <a:pt x="2580" y="2036"/>
                  </a:lnTo>
                  <a:lnTo>
                    <a:pt x="2521" y="2131"/>
                  </a:lnTo>
                  <a:lnTo>
                    <a:pt x="2457" y="2221"/>
                  </a:lnTo>
                  <a:lnTo>
                    <a:pt x="2384" y="2305"/>
                  </a:lnTo>
                  <a:lnTo>
                    <a:pt x="2307" y="2385"/>
                  </a:lnTo>
                  <a:lnTo>
                    <a:pt x="2221" y="2457"/>
                  </a:lnTo>
                  <a:lnTo>
                    <a:pt x="2131" y="2522"/>
                  </a:lnTo>
                  <a:lnTo>
                    <a:pt x="2036" y="2580"/>
                  </a:lnTo>
                  <a:lnTo>
                    <a:pt x="1935" y="2630"/>
                  </a:lnTo>
                  <a:lnTo>
                    <a:pt x="1830" y="2672"/>
                  </a:lnTo>
                  <a:lnTo>
                    <a:pt x="1721" y="2704"/>
                  </a:lnTo>
                  <a:lnTo>
                    <a:pt x="1609" y="2728"/>
                  </a:lnTo>
                  <a:lnTo>
                    <a:pt x="1493" y="2743"/>
                  </a:lnTo>
                  <a:lnTo>
                    <a:pt x="1375" y="2748"/>
                  </a:lnTo>
                  <a:lnTo>
                    <a:pt x="1256" y="2743"/>
                  </a:lnTo>
                  <a:lnTo>
                    <a:pt x="1139" y="2728"/>
                  </a:lnTo>
                  <a:lnTo>
                    <a:pt x="1028" y="2704"/>
                  </a:lnTo>
                  <a:lnTo>
                    <a:pt x="918" y="2672"/>
                  </a:lnTo>
                  <a:lnTo>
                    <a:pt x="813" y="2630"/>
                  </a:lnTo>
                  <a:lnTo>
                    <a:pt x="713" y="2580"/>
                  </a:lnTo>
                  <a:lnTo>
                    <a:pt x="618" y="2522"/>
                  </a:lnTo>
                  <a:lnTo>
                    <a:pt x="528" y="2457"/>
                  </a:lnTo>
                  <a:lnTo>
                    <a:pt x="444" y="2385"/>
                  </a:lnTo>
                  <a:lnTo>
                    <a:pt x="364" y="2305"/>
                  </a:lnTo>
                  <a:lnTo>
                    <a:pt x="292" y="2221"/>
                  </a:lnTo>
                  <a:lnTo>
                    <a:pt x="227" y="2131"/>
                  </a:lnTo>
                  <a:lnTo>
                    <a:pt x="169" y="2036"/>
                  </a:lnTo>
                  <a:lnTo>
                    <a:pt x="119" y="1936"/>
                  </a:lnTo>
                  <a:lnTo>
                    <a:pt x="77" y="1831"/>
                  </a:lnTo>
                  <a:lnTo>
                    <a:pt x="45" y="1721"/>
                  </a:lnTo>
                  <a:lnTo>
                    <a:pt x="21" y="1608"/>
                  </a:lnTo>
                  <a:lnTo>
                    <a:pt x="6" y="1493"/>
                  </a:lnTo>
                  <a:lnTo>
                    <a:pt x="0" y="1374"/>
                  </a:lnTo>
                  <a:lnTo>
                    <a:pt x="6" y="1256"/>
                  </a:lnTo>
                  <a:lnTo>
                    <a:pt x="21" y="1140"/>
                  </a:lnTo>
                  <a:lnTo>
                    <a:pt x="45" y="1028"/>
                  </a:lnTo>
                  <a:lnTo>
                    <a:pt x="77" y="919"/>
                  </a:lnTo>
                  <a:lnTo>
                    <a:pt x="119" y="814"/>
                  </a:lnTo>
                  <a:lnTo>
                    <a:pt x="169" y="713"/>
                  </a:lnTo>
                  <a:lnTo>
                    <a:pt x="227" y="618"/>
                  </a:lnTo>
                  <a:lnTo>
                    <a:pt x="292" y="528"/>
                  </a:lnTo>
                  <a:lnTo>
                    <a:pt x="364" y="442"/>
                  </a:lnTo>
                  <a:lnTo>
                    <a:pt x="444" y="365"/>
                  </a:lnTo>
                  <a:lnTo>
                    <a:pt x="528" y="292"/>
                  </a:lnTo>
                  <a:lnTo>
                    <a:pt x="618" y="228"/>
                  </a:lnTo>
                  <a:lnTo>
                    <a:pt x="713" y="169"/>
                  </a:lnTo>
                  <a:lnTo>
                    <a:pt x="813" y="119"/>
                  </a:lnTo>
                  <a:lnTo>
                    <a:pt x="918" y="77"/>
                  </a:lnTo>
                  <a:lnTo>
                    <a:pt x="1028" y="45"/>
                  </a:lnTo>
                  <a:lnTo>
                    <a:pt x="1139" y="21"/>
                  </a:lnTo>
                  <a:lnTo>
                    <a:pt x="1256" y="5"/>
                  </a:lnTo>
                  <a:lnTo>
                    <a:pt x="1375" y="0"/>
                  </a:lnTo>
                  <a:close/>
                </a:path>
              </a:pathLst>
            </a:custGeom>
            <a:solidFill>
              <a:srgbClr val="DD00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6" name="Freeform 13"/>
            <p:cNvSpPr>
              <a:spLocks noEditPoints="1"/>
            </p:cNvSpPr>
            <p:nvPr/>
          </p:nvSpPr>
          <p:spPr bwMode="auto">
            <a:xfrm>
              <a:off x="1617663" y="2197101"/>
              <a:ext cx="2882900" cy="2882900"/>
            </a:xfrm>
            <a:custGeom>
              <a:avLst/>
              <a:gdLst>
                <a:gd name="T0" fmla="*/ 1556 w 3631"/>
                <a:gd name="T1" fmla="*/ 153 h 3631"/>
                <a:gd name="T2" fmla="*/ 1190 w 3631"/>
                <a:gd name="T3" fmla="*/ 254 h 3631"/>
                <a:gd name="T4" fmla="*/ 862 w 3631"/>
                <a:gd name="T5" fmla="*/ 430 h 3631"/>
                <a:gd name="T6" fmla="*/ 584 w 3631"/>
                <a:gd name="T7" fmla="*/ 670 h 3631"/>
                <a:gd name="T8" fmla="*/ 363 w 3631"/>
                <a:gd name="T9" fmla="*/ 967 h 3631"/>
                <a:gd name="T10" fmla="*/ 211 w 3631"/>
                <a:gd name="T11" fmla="*/ 1308 h 3631"/>
                <a:gd name="T12" fmla="*/ 139 w 3631"/>
                <a:gd name="T13" fmla="*/ 1684 h 3631"/>
                <a:gd name="T14" fmla="*/ 153 w 3631"/>
                <a:gd name="T15" fmla="*/ 2075 h 3631"/>
                <a:gd name="T16" fmla="*/ 253 w 3631"/>
                <a:gd name="T17" fmla="*/ 2441 h 3631"/>
                <a:gd name="T18" fmla="*/ 429 w 3631"/>
                <a:gd name="T19" fmla="*/ 2769 h 3631"/>
                <a:gd name="T20" fmla="*/ 670 w 3631"/>
                <a:gd name="T21" fmla="*/ 3047 h 3631"/>
                <a:gd name="T22" fmla="*/ 967 w 3631"/>
                <a:gd name="T23" fmla="*/ 3268 h 3631"/>
                <a:gd name="T24" fmla="*/ 1308 w 3631"/>
                <a:gd name="T25" fmla="*/ 3420 h 3631"/>
                <a:gd name="T26" fmla="*/ 1684 w 3631"/>
                <a:gd name="T27" fmla="*/ 3492 h 3631"/>
                <a:gd name="T28" fmla="*/ 2076 w 3631"/>
                <a:gd name="T29" fmla="*/ 3478 h 3631"/>
                <a:gd name="T30" fmla="*/ 2441 w 3631"/>
                <a:gd name="T31" fmla="*/ 3378 h 3631"/>
                <a:gd name="T32" fmla="*/ 2769 w 3631"/>
                <a:gd name="T33" fmla="*/ 3202 h 3631"/>
                <a:gd name="T34" fmla="*/ 3048 w 3631"/>
                <a:gd name="T35" fmla="*/ 2961 h 3631"/>
                <a:gd name="T36" fmla="*/ 3268 w 3631"/>
                <a:gd name="T37" fmla="*/ 2664 h 3631"/>
                <a:gd name="T38" fmla="*/ 3419 w 3631"/>
                <a:gd name="T39" fmla="*/ 2323 h 3631"/>
                <a:gd name="T40" fmla="*/ 3492 w 3631"/>
                <a:gd name="T41" fmla="*/ 1947 h 3631"/>
                <a:gd name="T42" fmla="*/ 3478 w 3631"/>
                <a:gd name="T43" fmla="*/ 1555 h 3631"/>
                <a:gd name="T44" fmla="*/ 3377 w 3631"/>
                <a:gd name="T45" fmla="*/ 1190 h 3631"/>
                <a:gd name="T46" fmla="*/ 3201 w 3631"/>
                <a:gd name="T47" fmla="*/ 862 h 3631"/>
                <a:gd name="T48" fmla="*/ 2961 w 3631"/>
                <a:gd name="T49" fmla="*/ 583 h 3631"/>
                <a:gd name="T50" fmla="*/ 2664 w 3631"/>
                <a:gd name="T51" fmla="*/ 363 h 3631"/>
                <a:gd name="T52" fmla="*/ 2323 w 3631"/>
                <a:gd name="T53" fmla="*/ 212 h 3631"/>
                <a:gd name="T54" fmla="*/ 1947 w 3631"/>
                <a:gd name="T55" fmla="*/ 139 h 3631"/>
                <a:gd name="T56" fmla="*/ 1952 w 3631"/>
                <a:gd name="T57" fmla="*/ 5 h 3631"/>
                <a:gd name="T58" fmla="*/ 2339 w 3631"/>
                <a:gd name="T59" fmla="*/ 76 h 3631"/>
                <a:gd name="T60" fmla="*/ 2694 w 3631"/>
                <a:gd name="T61" fmla="*/ 226 h 3631"/>
                <a:gd name="T62" fmla="*/ 3008 w 3631"/>
                <a:gd name="T63" fmla="*/ 446 h 3631"/>
                <a:gd name="T64" fmla="*/ 3266 w 3631"/>
                <a:gd name="T65" fmla="*/ 722 h 3631"/>
                <a:gd name="T66" fmla="*/ 3463 w 3631"/>
                <a:gd name="T67" fmla="*/ 1050 h 3631"/>
                <a:gd name="T68" fmla="*/ 3587 w 3631"/>
                <a:gd name="T69" fmla="*/ 1418 h 3631"/>
                <a:gd name="T70" fmla="*/ 3631 w 3631"/>
                <a:gd name="T71" fmla="*/ 1815 h 3631"/>
                <a:gd name="T72" fmla="*/ 3587 w 3631"/>
                <a:gd name="T73" fmla="*/ 2214 h 3631"/>
                <a:gd name="T74" fmla="*/ 3463 w 3631"/>
                <a:gd name="T75" fmla="*/ 2582 h 3631"/>
                <a:gd name="T76" fmla="*/ 3266 w 3631"/>
                <a:gd name="T77" fmla="*/ 2908 h 3631"/>
                <a:gd name="T78" fmla="*/ 3008 w 3631"/>
                <a:gd name="T79" fmla="*/ 3186 h 3631"/>
                <a:gd name="T80" fmla="*/ 2694 w 3631"/>
                <a:gd name="T81" fmla="*/ 3405 h 3631"/>
                <a:gd name="T82" fmla="*/ 2339 w 3631"/>
                <a:gd name="T83" fmla="*/ 3554 h 3631"/>
                <a:gd name="T84" fmla="*/ 1952 w 3631"/>
                <a:gd name="T85" fmla="*/ 3626 h 3631"/>
                <a:gd name="T86" fmla="*/ 1547 w 3631"/>
                <a:gd name="T87" fmla="*/ 3612 h 3631"/>
                <a:gd name="T88" fmla="*/ 1169 w 3631"/>
                <a:gd name="T89" fmla="*/ 3513 h 3631"/>
                <a:gd name="T90" fmla="*/ 826 w 3631"/>
                <a:gd name="T91" fmla="*/ 3339 h 3631"/>
                <a:gd name="T92" fmla="*/ 531 w 3631"/>
                <a:gd name="T93" fmla="*/ 3100 h 3631"/>
                <a:gd name="T94" fmla="*/ 292 w 3631"/>
                <a:gd name="T95" fmla="*/ 2805 h 3631"/>
                <a:gd name="T96" fmla="*/ 118 w 3631"/>
                <a:gd name="T97" fmla="*/ 2462 h 3631"/>
                <a:gd name="T98" fmla="*/ 19 w 3631"/>
                <a:gd name="T99" fmla="*/ 2084 h 3631"/>
                <a:gd name="T100" fmla="*/ 5 w 3631"/>
                <a:gd name="T101" fmla="*/ 1679 h 3631"/>
                <a:gd name="T102" fmla="*/ 77 w 3631"/>
                <a:gd name="T103" fmla="*/ 1292 h 3631"/>
                <a:gd name="T104" fmla="*/ 226 w 3631"/>
                <a:gd name="T105" fmla="*/ 937 h 3631"/>
                <a:gd name="T106" fmla="*/ 445 w 3631"/>
                <a:gd name="T107" fmla="*/ 623 h 3631"/>
                <a:gd name="T108" fmla="*/ 723 w 3631"/>
                <a:gd name="T109" fmla="*/ 365 h 3631"/>
                <a:gd name="T110" fmla="*/ 1049 w 3631"/>
                <a:gd name="T111" fmla="*/ 168 h 3631"/>
                <a:gd name="T112" fmla="*/ 1417 w 3631"/>
                <a:gd name="T113" fmla="*/ 44 h 3631"/>
                <a:gd name="T114" fmla="*/ 1816 w 3631"/>
                <a:gd name="T115" fmla="*/ 0 h 3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31" h="3631">
                  <a:moveTo>
                    <a:pt x="1816" y="134"/>
                  </a:moveTo>
                  <a:lnTo>
                    <a:pt x="1684" y="139"/>
                  </a:lnTo>
                  <a:lnTo>
                    <a:pt x="1556" y="153"/>
                  </a:lnTo>
                  <a:lnTo>
                    <a:pt x="1430" y="178"/>
                  </a:lnTo>
                  <a:lnTo>
                    <a:pt x="1308" y="212"/>
                  </a:lnTo>
                  <a:lnTo>
                    <a:pt x="1190" y="254"/>
                  </a:lnTo>
                  <a:lnTo>
                    <a:pt x="1077" y="305"/>
                  </a:lnTo>
                  <a:lnTo>
                    <a:pt x="967" y="363"/>
                  </a:lnTo>
                  <a:lnTo>
                    <a:pt x="862" y="430"/>
                  </a:lnTo>
                  <a:lnTo>
                    <a:pt x="763" y="504"/>
                  </a:lnTo>
                  <a:lnTo>
                    <a:pt x="670" y="583"/>
                  </a:lnTo>
                  <a:lnTo>
                    <a:pt x="584" y="670"/>
                  </a:lnTo>
                  <a:lnTo>
                    <a:pt x="504" y="764"/>
                  </a:lnTo>
                  <a:lnTo>
                    <a:pt x="429" y="862"/>
                  </a:lnTo>
                  <a:lnTo>
                    <a:pt x="363" y="967"/>
                  </a:lnTo>
                  <a:lnTo>
                    <a:pt x="305" y="1075"/>
                  </a:lnTo>
                  <a:lnTo>
                    <a:pt x="253" y="1190"/>
                  </a:lnTo>
                  <a:lnTo>
                    <a:pt x="211" y="1308"/>
                  </a:lnTo>
                  <a:lnTo>
                    <a:pt x="177" y="1431"/>
                  </a:lnTo>
                  <a:lnTo>
                    <a:pt x="153" y="1555"/>
                  </a:lnTo>
                  <a:lnTo>
                    <a:pt x="139" y="1684"/>
                  </a:lnTo>
                  <a:lnTo>
                    <a:pt x="134" y="1815"/>
                  </a:lnTo>
                  <a:lnTo>
                    <a:pt x="139" y="1947"/>
                  </a:lnTo>
                  <a:lnTo>
                    <a:pt x="153" y="2075"/>
                  </a:lnTo>
                  <a:lnTo>
                    <a:pt x="177" y="2201"/>
                  </a:lnTo>
                  <a:lnTo>
                    <a:pt x="211" y="2323"/>
                  </a:lnTo>
                  <a:lnTo>
                    <a:pt x="253" y="2441"/>
                  </a:lnTo>
                  <a:lnTo>
                    <a:pt x="305" y="2554"/>
                  </a:lnTo>
                  <a:lnTo>
                    <a:pt x="363" y="2664"/>
                  </a:lnTo>
                  <a:lnTo>
                    <a:pt x="429" y="2769"/>
                  </a:lnTo>
                  <a:lnTo>
                    <a:pt x="504" y="2868"/>
                  </a:lnTo>
                  <a:lnTo>
                    <a:pt x="584" y="2961"/>
                  </a:lnTo>
                  <a:lnTo>
                    <a:pt x="670" y="3047"/>
                  </a:lnTo>
                  <a:lnTo>
                    <a:pt x="763" y="3127"/>
                  </a:lnTo>
                  <a:lnTo>
                    <a:pt x="862" y="3202"/>
                  </a:lnTo>
                  <a:lnTo>
                    <a:pt x="967" y="3268"/>
                  </a:lnTo>
                  <a:lnTo>
                    <a:pt x="1077" y="3326"/>
                  </a:lnTo>
                  <a:lnTo>
                    <a:pt x="1190" y="3378"/>
                  </a:lnTo>
                  <a:lnTo>
                    <a:pt x="1308" y="3420"/>
                  </a:lnTo>
                  <a:lnTo>
                    <a:pt x="1430" y="3454"/>
                  </a:lnTo>
                  <a:lnTo>
                    <a:pt x="1556" y="3478"/>
                  </a:lnTo>
                  <a:lnTo>
                    <a:pt x="1684" y="3492"/>
                  </a:lnTo>
                  <a:lnTo>
                    <a:pt x="1816" y="3497"/>
                  </a:lnTo>
                  <a:lnTo>
                    <a:pt x="1947" y="3492"/>
                  </a:lnTo>
                  <a:lnTo>
                    <a:pt x="2076" y="3478"/>
                  </a:lnTo>
                  <a:lnTo>
                    <a:pt x="2200" y="3454"/>
                  </a:lnTo>
                  <a:lnTo>
                    <a:pt x="2323" y="3420"/>
                  </a:lnTo>
                  <a:lnTo>
                    <a:pt x="2441" y="3378"/>
                  </a:lnTo>
                  <a:lnTo>
                    <a:pt x="2556" y="3326"/>
                  </a:lnTo>
                  <a:lnTo>
                    <a:pt x="2664" y="3268"/>
                  </a:lnTo>
                  <a:lnTo>
                    <a:pt x="2769" y="3202"/>
                  </a:lnTo>
                  <a:lnTo>
                    <a:pt x="2867" y="3127"/>
                  </a:lnTo>
                  <a:lnTo>
                    <a:pt x="2961" y="3047"/>
                  </a:lnTo>
                  <a:lnTo>
                    <a:pt x="3048" y="2961"/>
                  </a:lnTo>
                  <a:lnTo>
                    <a:pt x="3127" y="2868"/>
                  </a:lnTo>
                  <a:lnTo>
                    <a:pt x="3201" y="2769"/>
                  </a:lnTo>
                  <a:lnTo>
                    <a:pt x="3268" y="2664"/>
                  </a:lnTo>
                  <a:lnTo>
                    <a:pt x="3326" y="2554"/>
                  </a:lnTo>
                  <a:lnTo>
                    <a:pt x="3377" y="2441"/>
                  </a:lnTo>
                  <a:lnTo>
                    <a:pt x="3419" y="2323"/>
                  </a:lnTo>
                  <a:lnTo>
                    <a:pt x="3453" y="2201"/>
                  </a:lnTo>
                  <a:lnTo>
                    <a:pt x="3478" y="2075"/>
                  </a:lnTo>
                  <a:lnTo>
                    <a:pt x="3492" y="1947"/>
                  </a:lnTo>
                  <a:lnTo>
                    <a:pt x="3497" y="1815"/>
                  </a:lnTo>
                  <a:lnTo>
                    <a:pt x="3492" y="1684"/>
                  </a:lnTo>
                  <a:lnTo>
                    <a:pt x="3478" y="1555"/>
                  </a:lnTo>
                  <a:lnTo>
                    <a:pt x="3453" y="1431"/>
                  </a:lnTo>
                  <a:lnTo>
                    <a:pt x="3419" y="1308"/>
                  </a:lnTo>
                  <a:lnTo>
                    <a:pt x="3377" y="1190"/>
                  </a:lnTo>
                  <a:lnTo>
                    <a:pt x="3326" y="1075"/>
                  </a:lnTo>
                  <a:lnTo>
                    <a:pt x="3268" y="967"/>
                  </a:lnTo>
                  <a:lnTo>
                    <a:pt x="3201" y="862"/>
                  </a:lnTo>
                  <a:lnTo>
                    <a:pt x="3127" y="764"/>
                  </a:lnTo>
                  <a:lnTo>
                    <a:pt x="3048" y="670"/>
                  </a:lnTo>
                  <a:lnTo>
                    <a:pt x="2961" y="583"/>
                  </a:lnTo>
                  <a:lnTo>
                    <a:pt x="2867" y="504"/>
                  </a:lnTo>
                  <a:lnTo>
                    <a:pt x="2769" y="430"/>
                  </a:lnTo>
                  <a:lnTo>
                    <a:pt x="2664" y="363"/>
                  </a:lnTo>
                  <a:lnTo>
                    <a:pt x="2556" y="305"/>
                  </a:lnTo>
                  <a:lnTo>
                    <a:pt x="2441" y="254"/>
                  </a:lnTo>
                  <a:lnTo>
                    <a:pt x="2323" y="212"/>
                  </a:lnTo>
                  <a:lnTo>
                    <a:pt x="2200" y="178"/>
                  </a:lnTo>
                  <a:lnTo>
                    <a:pt x="2076" y="153"/>
                  </a:lnTo>
                  <a:lnTo>
                    <a:pt x="1947" y="139"/>
                  </a:lnTo>
                  <a:lnTo>
                    <a:pt x="1816" y="134"/>
                  </a:lnTo>
                  <a:close/>
                  <a:moveTo>
                    <a:pt x="1816" y="0"/>
                  </a:moveTo>
                  <a:lnTo>
                    <a:pt x="1952" y="5"/>
                  </a:lnTo>
                  <a:lnTo>
                    <a:pt x="2084" y="19"/>
                  </a:lnTo>
                  <a:lnTo>
                    <a:pt x="2213" y="44"/>
                  </a:lnTo>
                  <a:lnTo>
                    <a:pt x="2339" y="76"/>
                  </a:lnTo>
                  <a:lnTo>
                    <a:pt x="2462" y="118"/>
                  </a:lnTo>
                  <a:lnTo>
                    <a:pt x="2581" y="168"/>
                  </a:lnTo>
                  <a:lnTo>
                    <a:pt x="2694" y="226"/>
                  </a:lnTo>
                  <a:lnTo>
                    <a:pt x="2804" y="292"/>
                  </a:lnTo>
                  <a:lnTo>
                    <a:pt x="2909" y="365"/>
                  </a:lnTo>
                  <a:lnTo>
                    <a:pt x="3008" y="446"/>
                  </a:lnTo>
                  <a:lnTo>
                    <a:pt x="3100" y="531"/>
                  </a:lnTo>
                  <a:lnTo>
                    <a:pt x="3185" y="623"/>
                  </a:lnTo>
                  <a:lnTo>
                    <a:pt x="3266" y="722"/>
                  </a:lnTo>
                  <a:lnTo>
                    <a:pt x="3339" y="827"/>
                  </a:lnTo>
                  <a:lnTo>
                    <a:pt x="3405" y="937"/>
                  </a:lnTo>
                  <a:lnTo>
                    <a:pt x="3463" y="1050"/>
                  </a:lnTo>
                  <a:lnTo>
                    <a:pt x="3513" y="1169"/>
                  </a:lnTo>
                  <a:lnTo>
                    <a:pt x="3555" y="1292"/>
                  </a:lnTo>
                  <a:lnTo>
                    <a:pt x="3587" y="1418"/>
                  </a:lnTo>
                  <a:lnTo>
                    <a:pt x="3612" y="1547"/>
                  </a:lnTo>
                  <a:lnTo>
                    <a:pt x="3626" y="1679"/>
                  </a:lnTo>
                  <a:lnTo>
                    <a:pt x="3631" y="1815"/>
                  </a:lnTo>
                  <a:lnTo>
                    <a:pt x="3626" y="1950"/>
                  </a:lnTo>
                  <a:lnTo>
                    <a:pt x="3612" y="2084"/>
                  </a:lnTo>
                  <a:lnTo>
                    <a:pt x="3587" y="2214"/>
                  </a:lnTo>
                  <a:lnTo>
                    <a:pt x="3555" y="2340"/>
                  </a:lnTo>
                  <a:lnTo>
                    <a:pt x="3513" y="2462"/>
                  </a:lnTo>
                  <a:lnTo>
                    <a:pt x="3463" y="2582"/>
                  </a:lnTo>
                  <a:lnTo>
                    <a:pt x="3405" y="2695"/>
                  </a:lnTo>
                  <a:lnTo>
                    <a:pt x="3339" y="2805"/>
                  </a:lnTo>
                  <a:lnTo>
                    <a:pt x="3266" y="2908"/>
                  </a:lnTo>
                  <a:lnTo>
                    <a:pt x="3185" y="3006"/>
                  </a:lnTo>
                  <a:lnTo>
                    <a:pt x="3100" y="3100"/>
                  </a:lnTo>
                  <a:lnTo>
                    <a:pt x="3008" y="3186"/>
                  </a:lnTo>
                  <a:lnTo>
                    <a:pt x="2909" y="3266"/>
                  </a:lnTo>
                  <a:lnTo>
                    <a:pt x="2804" y="3339"/>
                  </a:lnTo>
                  <a:lnTo>
                    <a:pt x="2694" y="3405"/>
                  </a:lnTo>
                  <a:lnTo>
                    <a:pt x="2581" y="3463"/>
                  </a:lnTo>
                  <a:lnTo>
                    <a:pt x="2462" y="3513"/>
                  </a:lnTo>
                  <a:lnTo>
                    <a:pt x="2339" y="3554"/>
                  </a:lnTo>
                  <a:lnTo>
                    <a:pt x="2213" y="3588"/>
                  </a:lnTo>
                  <a:lnTo>
                    <a:pt x="2084" y="3612"/>
                  </a:lnTo>
                  <a:lnTo>
                    <a:pt x="1952" y="3626"/>
                  </a:lnTo>
                  <a:lnTo>
                    <a:pt x="1816" y="3631"/>
                  </a:lnTo>
                  <a:lnTo>
                    <a:pt x="1681" y="3626"/>
                  </a:lnTo>
                  <a:lnTo>
                    <a:pt x="1547" y="3612"/>
                  </a:lnTo>
                  <a:lnTo>
                    <a:pt x="1417" y="3588"/>
                  </a:lnTo>
                  <a:lnTo>
                    <a:pt x="1291" y="3554"/>
                  </a:lnTo>
                  <a:lnTo>
                    <a:pt x="1169" y="3513"/>
                  </a:lnTo>
                  <a:lnTo>
                    <a:pt x="1049" y="3463"/>
                  </a:lnTo>
                  <a:lnTo>
                    <a:pt x="936" y="3405"/>
                  </a:lnTo>
                  <a:lnTo>
                    <a:pt x="826" y="3339"/>
                  </a:lnTo>
                  <a:lnTo>
                    <a:pt x="723" y="3266"/>
                  </a:lnTo>
                  <a:lnTo>
                    <a:pt x="625" y="3186"/>
                  </a:lnTo>
                  <a:lnTo>
                    <a:pt x="531" y="3100"/>
                  </a:lnTo>
                  <a:lnTo>
                    <a:pt x="445" y="3006"/>
                  </a:lnTo>
                  <a:lnTo>
                    <a:pt x="365" y="2908"/>
                  </a:lnTo>
                  <a:lnTo>
                    <a:pt x="292" y="2805"/>
                  </a:lnTo>
                  <a:lnTo>
                    <a:pt x="226" y="2695"/>
                  </a:lnTo>
                  <a:lnTo>
                    <a:pt x="168" y="2582"/>
                  </a:lnTo>
                  <a:lnTo>
                    <a:pt x="118" y="2462"/>
                  </a:lnTo>
                  <a:lnTo>
                    <a:pt x="77" y="2340"/>
                  </a:lnTo>
                  <a:lnTo>
                    <a:pt x="43" y="2214"/>
                  </a:lnTo>
                  <a:lnTo>
                    <a:pt x="19" y="2084"/>
                  </a:lnTo>
                  <a:lnTo>
                    <a:pt x="5" y="1950"/>
                  </a:lnTo>
                  <a:lnTo>
                    <a:pt x="0" y="1815"/>
                  </a:lnTo>
                  <a:lnTo>
                    <a:pt x="5" y="1679"/>
                  </a:lnTo>
                  <a:lnTo>
                    <a:pt x="19" y="1547"/>
                  </a:lnTo>
                  <a:lnTo>
                    <a:pt x="43" y="1418"/>
                  </a:lnTo>
                  <a:lnTo>
                    <a:pt x="77" y="1292"/>
                  </a:lnTo>
                  <a:lnTo>
                    <a:pt x="118" y="1169"/>
                  </a:lnTo>
                  <a:lnTo>
                    <a:pt x="168" y="1050"/>
                  </a:lnTo>
                  <a:lnTo>
                    <a:pt x="226" y="937"/>
                  </a:lnTo>
                  <a:lnTo>
                    <a:pt x="292" y="827"/>
                  </a:lnTo>
                  <a:lnTo>
                    <a:pt x="365" y="722"/>
                  </a:lnTo>
                  <a:lnTo>
                    <a:pt x="445" y="623"/>
                  </a:lnTo>
                  <a:lnTo>
                    <a:pt x="531" y="531"/>
                  </a:lnTo>
                  <a:lnTo>
                    <a:pt x="625" y="446"/>
                  </a:lnTo>
                  <a:lnTo>
                    <a:pt x="723" y="365"/>
                  </a:lnTo>
                  <a:lnTo>
                    <a:pt x="826" y="292"/>
                  </a:lnTo>
                  <a:lnTo>
                    <a:pt x="936" y="226"/>
                  </a:lnTo>
                  <a:lnTo>
                    <a:pt x="1049" y="168"/>
                  </a:lnTo>
                  <a:lnTo>
                    <a:pt x="1169" y="118"/>
                  </a:lnTo>
                  <a:lnTo>
                    <a:pt x="1291" y="76"/>
                  </a:lnTo>
                  <a:lnTo>
                    <a:pt x="1417" y="44"/>
                  </a:lnTo>
                  <a:lnTo>
                    <a:pt x="1547" y="19"/>
                  </a:lnTo>
                  <a:lnTo>
                    <a:pt x="1681" y="5"/>
                  </a:lnTo>
                  <a:lnTo>
                    <a:pt x="1816" y="0"/>
                  </a:lnTo>
                  <a:close/>
                </a:path>
              </a:pathLst>
            </a:custGeom>
            <a:solidFill>
              <a:srgbClr val="ECF2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7" name="Freeform 14"/>
            <p:cNvSpPr>
              <a:spLocks noEditPoints="1"/>
            </p:cNvSpPr>
            <p:nvPr/>
          </p:nvSpPr>
          <p:spPr bwMode="auto">
            <a:xfrm>
              <a:off x="1771650" y="2351088"/>
              <a:ext cx="2574925" cy="2574925"/>
            </a:xfrm>
            <a:custGeom>
              <a:avLst/>
              <a:gdLst>
                <a:gd name="T0" fmla="*/ 1380 w 3243"/>
                <a:gd name="T1" fmla="*/ 77 h 3243"/>
                <a:gd name="T2" fmla="*/ 1041 w 3243"/>
                <a:gd name="T3" fmla="*/ 171 h 3243"/>
                <a:gd name="T4" fmla="*/ 736 w 3243"/>
                <a:gd name="T5" fmla="*/ 334 h 3243"/>
                <a:gd name="T6" fmla="*/ 477 w 3243"/>
                <a:gd name="T7" fmla="*/ 558 h 3243"/>
                <a:gd name="T8" fmla="*/ 272 w 3243"/>
                <a:gd name="T9" fmla="*/ 833 h 3243"/>
                <a:gd name="T10" fmla="*/ 132 w 3243"/>
                <a:gd name="T11" fmla="*/ 1149 h 3243"/>
                <a:gd name="T12" fmla="*/ 64 w 3243"/>
                <a:gd name="T13" fmla="*/ 1500 h 3243"/>
                <a:gd name="T14" fmla="*/ 77 w 3243"/>
                <a:gd name="T15" fmla="*/ 1863 h 3243"/>
                <a:gd name="T16" fmla="*/ 171 w 3243"/>
                <a:gd name="T17" fmla="*/ 2202 h 3243"/>
                <a:gd name="T18" fmla="*/ 334 w 3243"/>
                <a:gd name="T19" fmla="*/ 2507 h 3243"/>
                <a:gd name="T20" fmla="*/ 558 w 3243"/>
                <a:gd name="T21" fmla="*/ 2766 h 3243"/>
                <a:gd name="T22" fmla="*/ 833 w 3243"/>
                <a:gd name="T23" fmla="*/ 2971 h 3243"/>
                <a:gd name="T24" fmla="*/ 1151 w 3243"/>
                <a:gd name="T25" fmla="*/ 3111 h 3243"/>
                <a:gd name="T26" fmla="*/ 1499 w 3243"/>
                <a:gd name="T27" fmla="*/ 3179 h 3243"/>
                <a:gd name="T28" fmla="*/ 1863 w 3243"/>
                <a:gd name="T29" fmla="*/ 3166 h 3243"/>
                <a:gd name="T30" fmla="*/ 2203 w 3243"/>
                <a:gd name="T31" fmla="*/ 3072 h 3243"/>
                <a:gd name="T32" fmla="*/ 2507 w 3243"/>
                <a:gd name="T33" fmla="*/ 2909 h 3243"/>
                <a:gd name="T34" fmla="*/ 2765 w 3243"/>
                <a:gd name="T35" fmla="*/ 2685 h 3243"/>
                <a:gd name="T36" fmla="*/ 2970 w 3243"/>
                <a:gd name="T37" fmla="*/ 2410 h 3243"/>
                <a:gd name="T38" fmla="*/ 3111 w 3243"/>
                <a:gd name="T39" fmla="*/ 2092 h 3243"/>
                <a:gd name="T40" fmla="*/ 3179 w 3243"/>
                <a:gd name="T41" fmla="*/ 1744 h 3243"/>
                <a:gd name="T42" fmla="*/ 3166 w 3243"/>
                <a:gd name="T43" fmla="*/ 1380 h 3243"/>
                <a:gd name="T44" fmla="*/ 3072 w 3243"/>
                <a:gd name="T45" fmla="*/ 1040 h 3243"/>
                <a:gd name="T46" fmla="*/ 2909 w 3243"/>
                <a:gd name="T47" fmla="*/ 736 h 3243"/>
                <a:gd name="T48" fmla="*/ 2685 w 3243"/>
                <a:gd name="T49" fmla="*/ 478 h 3243"/>
                <a:gd name="T50" fmla="*/ 2410 w 3243"/>
                <a:gd name="T51" fmla="*/ 273 h 3243"/>
                <a:gd name="T52" fmla="*/ 2094 w 3243"/>
                <a:gd name="T53" fmla="*/ 132 h 3243"/>
                <a:gd name="T54" fmla="*/ 1743 w 3243"/>
                <a:gd name="T55" fmla="*/ 64 h 3243"/>
                <a:gd name="T56" fmla="*/ 1748 w 3243"/>
                <a:gd name="T57" fmla="*/ 5 h 3243"/>
                <a:gd name="T58" fmla="*/ 2111 w 3243"/>
                <a:gd name="T59" fmla="*/ 74 h 3243"/>
                <a:gd name="T60" fmla="*/ 2441 w 3243"/>
                <a:gd name="T61" fmla="*/ 221 h 3243"/>
                <a:gd name="T62" fmla="*/ 2727 w 3243"/>
                <a:gd name="T63" fmla="*/ 433 h 3243"/>
                <a:gd name="T64" fmla="*/ 2959 w 3243"/>
                <a:gd name="T65" fmla="*/ 702 h 3243"/>
                <a:gd name="T66" fmla="*/ 3129 w 3243"/>
                <a:gd name="T67" fmla="*/ 1017 h 3243"/>
                <a:gd name="T68" fmla="*/ 3225 w 3243"/>
                <a:gd name="T69" fmla="*/ 1371 h 3243"/>
                <a:gd name="T70" fmla="*/ 3238 w 3243"/>
                <a:gd name="T71" fmla="*/ 1748 h 3243"/>
                <a:gd name="T72" fmla="*/ 3169 w 3243"/>
                <a:gd name="T73" fmla="*/ 2112 h 3243"/>
                <a:gd name="T74" fmla="*/ 3022 w 3243"/>
                <a:gd name="T75" fmla="*/ 2439 h 3243"/>
                <a:gd name="T76" fmla="*/ 2810 w 3243"/>
                <a:gd name="T77" fmla="*/ 2725 h 3243"/>
                <a:gd name="T78" fmla="*/ 2541 w 3243"/>
                <a:gd name="T79" fmla="*/ 2958 h 3243"/>
                <a:gd name="T80" fmla="*/ 2226 w 3243"/>
                <a:gd name="T81" fmla="*/ 3127 h 3243"/>
                <a:gd name="T82" fmla="*/ 1872 w 3243"/>
                <a:gd name="T83" fmla="*/ 3224 h 3243"/>
                <a:gd name="T84" fmla="*/ 1495 w 3243"/>
                <a:gd name="T85" fmla="*/ 3239 h 3243"/>
                <a:gd name="T86" fmla="*/ 1131 w 3243"/>
                <a:gd name="T87" fmla="*/ 3169 h 3243"/>
                <a:gd name="T88" fmla="*/ 804 w 3243"/>
                <a:gd name="T89" fmla="*/ 3022 h 3243"/>
                <a:gd name="T90" fmla="*/ 518 w 3243"/>
                <a:gd name="T91" fmla="*/ 2809 h 3243"/>
                <a:gd name="T92" fmla="*/ 285 w 3243"/>
                <a:gd name="T93" fmla="*/ 2541 h 3243"/>
                <a:gd name="T94" fmla="*/ 116 w 3243"/>
                <a:gd name="T95" fmla="*/ 2225 h 3243"/>
                <a:gd name="T96" fmla="*/ 19 w 3243"/>
                <a:gd name="T97" fmla="*/ 1873 h 3243"/>
                <a:gd name="T98" fmla="*/ 4 w 3243"/>
                <a:gd name="T99" fmla="*/ 1495 h 3243"/>
                <a:gd name="T100" fmla="*/ 74 w 3243"/>
                <a:gd name="T101" fmla="*/ 1132 h 3243"/>
                <a:gd name="T102" fmla="*/ 221 w 3243"/>
                <a:gd name="T103" fmla="*/ 802 h 3243"/>
                <a:gd name="T104" fmla="*/ 434 w 3243"/>
                <a:gd name="T105" fmla="*/ 516 h 3243"/>
                <a:gd name="T106" fmla="*/ 702 w 3243"/>
                <a:gd name="T107" fmla="*/ 284 h 3243"/>
                <a:gd name="T108" fmla="*/ 1018 w 3243"/>
                <a:gd name="T109" fmla="*/ 114 h 3243"/>
                <a:gd name="T110" fmla="*/ 1370 w 3243"/>
                <a:gd name="T111" fmla="*/ 18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3" h="3243">
                  <a:moveTo>
                    <a:pt x="1622" y="60"/>
                  </a:moveTo>
                  <a:lnTo>
                    <a:pt x="1499" y="64"/>
                  </a:lnTo>
                  <a:lnTo>
                    <a:pt x="1380" y="77"/>
                  </a:lnTo>
                  <a:lnTo>
                    <a:pt x="1264" y="100"/>
                  </a:lnTo>
                  <a:lnTo>
                    <a:pt x="1151" y="132"/>
                  </a:lnTo>
                  <a:lnTo>
                    <a:pt x="1041" y="171"/>
                  </a:lnTo>
                  <a:lnTo>
                    <a:pt x="934" y="218"/>
                  </a:lnTo>
                  <a:lnTo>
                    <a:pt x="833" y="273"/>
                  </a:lnTo>
                  <a:lnTo>
                    <a:pt x="736" y="334"/>
                  </a:lnTo>
                  <a:lnTo>
                    <a:pt x="644" y="402"/>
                  </a:lnTo>
                  <a:lnTo>
                    <a:pt x="558" y="478"/>
                  </a:lnTo>
                  <a:lnTo>
                    <a:pt x="477" y="558"/>
                  </a:lnTo>
                  <a:lnTo>
                    <a:pt x="403" y="644"/>
                  </a:lnTo>
                  <a:lnTo>
                    <a:pt x="334" y="736"/>
                  </a:lnTo>
                  <a:lnTo>
                    <a:pt x="272" y="833"/>
                  </a:lnTo>
                  <a:lnTo>
                    <a:pt x="218" y="935"/>
                  </a:lnTo>
                  <a:lnTo>
                    <a:pt x="171" y="1040"/>
                  </a:lnTo>
                  <a:lnTo>
                    <a:pt x="132" y="1149"/>
                  </a:lnTo>
                  <a:lnTo>
                    <a:pt x="101" y="1262"/>
                  </a:lnTo>
                  <a:lnTo>
                    <a:pt x="77" y="1380"/>
                  </a:lnTo>
                  <a:lnTo>
                    <a:pt x="64" y="1500"/>
                  </a:lnTo>
                  <a:lnTo>
                    <a:pt x="59" y="1621"/>
                  </a:lnTo>
                  <a:lnTo>
                    <a:pt x="64" y="1744"/>
                  </a:lnTo>
                  <a:lnTo>
                    <a:pt x="77" y="1863"/>
                  </a:lnTo>
                  <a:lnTo>
                    <a:pt x="101" y="1979"/>
                  </a:lnTo>
                  <a:lnTo>
                    <a:pt x="132" y="2092"/>
                  </a:lnTo>
                  <a:lnTo>
                    <a:pt x="171" y="2202"/>
                  </a:lnTo>
                  <a:lnTo>
                    <a:pt x="218" y="2309"/>
                  </a:lnTo>
                  <a:lnTo>
                    <a:pt x="272" y="2410"/>
                  </a:lnTo>
                  <a:lnTo>
                    <a:pt x="334" y="2507"/>
                  </a:lnTo>
                  <a:lnTo>
                    <a:pt x="403" y="2599"/>
                  </a:lnTo>
                  <a:lnTo>
                    <a:pt x="477" y="2685"/>
                  </a:lnTo>
                  <a:lnTo>
                    <a:pt x="558" y="2766"/>
                  </a:lnTo>
                  <a:lnTo>
                    <a:pt x="644" y="2840"/>
                  </a:lnTo>
                  <a:lnTo>
                    <a:pt x="736" y="2909"/>
                  </a:lnTo>
                  <a:lnTo>
                    <a:pt x="833" y="2971"/>
                  </a:lnTo>
                  <a:lnTo>
                    <a:pt x="934" y="3025"/>
                  </a:lnTo>
                  <a:lnTo>
                    <a:pt x="1041" y="3072"/>
                  </a:lnTo>
                  <a:lnTo>
                    <a:pt x="1151" y="3111"/>
                  </a:lnTo>
                  <a:lnTo>
                    <a:pt x="1264" y="3143"/>
                  </a:lnTo>
                  <a:lnTo>
                    <a:pt x="1380" y="3166"/>
                  </a:lnTo>
                  <a:lnTo>
                    <a:pt x="1499" y="3179"/>
                  </a:lnTo>
                  <a:lnTo>
                    <a:pt x="1622" y="3184"/>
                  </a:lnTo>
                  <a:lnTo>
                    <a:pt x="1743" y="3179"/>
                  </a:lnTo>
                  <a:lnTo>
                    <a:pt x="1863" y="3166"/>
                  </a:lnTo>
                  <a:lnTo>
                    <a:pt x="1981" y="3143"/>
                  </a:lnTo>
                  <a:lnTo>
                    <a:pt x="2094" y="3111"/>
                  </a:lnTo>
                  <a:lnTo>
                    <a:pt x="2203" y="3072"/>
                  </a:lnTo>
                  <a:lnTo>
                    <a:pt x="2308" y="3025"/>
                  </a:lnTo>
                  <a:lnTo>
                    <a:pt x="2410" y="2971"/>
                  </a:lnTo>
                  <a:lnTo>
                    <a:pt x="2507" y="2909"/>
                  </a:lnTo>
                  <a:lnTo>
                    <a:pt x="2599" y="2840"/>
                  </a:lnTo>
                  <a:lnTo>
                    <a:pt x="2685" y="2766"/>
                  </a:lnTo>
                  <a:lnTo>
                    <a:pt x="2765" y="2685"/>
                  </a:lnTo>
                  <a:lnTo>
                    <a:pt x="2841" y="2599"/>
                  </a:lnTo>
                  <a:lnTo>
                    <a:pt x="2909" y="2507"/>
                  </a:lnTo>
                  <a:lnTo>
                    <a:pt x="2970" y="2410"/>
                  </a:lnTo>
                  <a:lnTo>
                    <a:pt x="3025" y="2309"/>
                  </a:lnTo>
                  <a:lnTo>
                    <a:pt x="3072" y="2202"/>
                  </a:lnTo>
                  <a:lnTo>
                    <a:pt x="3111" y="2092"/>
                  </a:lnTo>
                  <a:lnTo>
                    <a:pt x="3143" y="1979"/>
                  </a:lnTo>
                  <a:lnTo>
                    <a:pt x="3166" y="1863"/>
                  </a:lnTo>
                  <a:lnTo>
                    <a:pt x="3179" y="1744"/>
                  </a:lnTo>
                  <a:lnTo>
                    <a:pt x="3183" y="1621"/>
                  </a:lnTo>
                  <a:lnTo>
                    <a:pt x="3179" y="1500"/>
                  </a:lnTo>
                  <a:lnTo>
                    <a:pt x="3166" y="1380"/>
                  </a:lnTo>
                  <a:lnTo>
                    <a:pt x="3143" y="1262"/>
                  </a:lnTo>
                  <a:lnTo>
                    <a:pt x="3111" y="1149"/>
                  </a:lnTo>
                  <a:lnTo>
                    <a:pt x="3072" y="1040"/>
                  </a:lnTo>
                  <a:lnTo>
                    <a:pt x="3025" y="935"/>
                  </a:lnTo>
                  <a:lnTo>
                    <a:pt x="2970" y="833"/>
                  </a:lnTo>
                  <a:lnTo>
                    <a:pt x="2909" y="736"/>
                  </a:lnTo>
                  <a:lnTo>
                    <a:pt x="2841" y="644"/>
                  </a:lnTo>
                  <a:lnTo>
                    <a:pt x="2765" y="558"/>
                  </a:lnTo>
                  <a:lnTo>
                    <a:pt x="2685" y="478"/>
                  </a:lnTo>
                  <a:lnTo>
                    <a:pt x="2599" y="402"/>
                  </a:lnTo>
                  <a:lnTo>
                    <a:pt x="2507" y="334"/>
                  </a:lnTo>
                  <a:lnTo>
                    <a:pt x="2410" y="273"/>
                  </a:lnTo>
                  <a:lnTo>
                    <a:pt x="2308" y="218"/>
                  </a:lnTo>
                  <a:lnTo>
                    <a:pt x="2203" y="171"/>
                  </a:lnTo>
                  <a:lnTo>
                    <a:pt x="2094" y="132"/>
                  </a:lnTo>
                  <a:lnTo>
                    <a:pt x="1981" y="100"/>
                  </a:lnTo>
                  <a:lnTo>
                    <a:pt x="1863" y="77"/>
                  </a:lnTo>
                  <a:lnTo>
                    <a:pt x="1743" y="64"/>
                  </a:lnTo>
                  <a:lnTo>
                    <a:pt x="1622" y="60"/>
                  </a:lnTo>
                  <a:close/>
                  <a:moveTo>
                    <a:pt x="1622" y="0"/>
                  </a:moveTo>
                  <a:lnTo>
                    <a:pt x="1748" y="5"/>
                  </a:lnTo>
                  <a:lnTo>
                    <a:pt x="1872" y="18"/>
                  </a:lnTo>
                  <a:lnTo>
                    <a:pt x="1994" y="42"/>
                  </a:lnTo>
                  <a:lnTo>
                    <a:pt x="2111" y="74"/>
                  </a:lnTo>
                  <a:lnTo>
                    <a:pt x="2226" y="114"/>
                  </a:lnTo>
                  <a:lnTo>
                    <a:pt x="2336" y="165"/>
                  </a:lnTo>
                  <a:lnTo>
                    <a:pt x="2441" y="221"/>
                  </a:lnTo>
                  <a:lnTo>
                    <a:pt x="2541" y="284"/>
                  </a:lnTo>
                  <a:lnTo>
                    <a:pt x="2636" y="355"/>
                  </a:lnTo>
                  <a:lnTo>
                    <a:pt x="2727" y="433"/>
                  </a:lnTo>
                  <a:lnTo>
                    <a:pt x="2810" y="516"/>
                  </a:lnTo>
                  <a:lnTo>
                    <a:pt x="2888" y="607"/>
                  </a:lnTo>
                  <a:lnTo>
                    <a:pt x="2959" y="702"/>
                  </a:lnTo>
                  <a:lnTo>
                    <a:pt x="3022" y="802"/>
                  </a:lnTo>
                  <a:lnTo>
                    <a:pt x="3078" y="907"/>
                  </a:lnTo>
                  <a:lnTo>
                    <a:pt x="3129" y="1017"/>
                  </a:lnTo>
                  <a:lnTo>
                    <a:pt x="3169" y="1132"/>
                  </a:lnTo>
                  <a:lnTo>
                    <a:pt x="3201" y="1249"/>
                  </a:lnTo>
                  <a:lnTo>
                    <a:pt x="3225" y="1371"/>
                  </a:lnTo>
                  <a:lnTo>
                    <a:pt x="3238" y="1495"/>
                  </a:lnTo>
                  <a:lnTo>
                    <a:pt x="3243" y="1621"/>
                  </a:lnTo>
                  <a:lnTo>
                    <a:pt x="3238" y="1748"/>
                  </a:lnTo>
                  <a:lnTo>
                    <a:pt x="3225" y="1873"/>
                  </a:lnTo>
                  <a:lnTo>
                    <a:pt x="3201" y="1994"/>
                  </a:lnTo>
                  <a:lnTo>
                    <a:pt x="3169" y="2112"/>
                  </a:lnTo>
                  <a:lnTo>
                    <a:pt x="3129" y="2225"/>
                  </a:lnTo>
                  <a:lnTo>
                    <a:pt x="3078" y="2334"/>
                  </a:lnTo>
                  <a:lnTo>
                    <a:pt x="3022" y="2439"/>
                  </a:lnTo>
                  <a:lnTo>
                    <a:pt x="2959" y="2541"/>
                  </a:lnTo>
                  <a:lnTo>
                    <a:pt x="2888" y="2636"/>
                  </a:lnTo>
                  <a:lnTo>
                    <a:pt x="2810" y="2725"/>
                  </a:lnTo>
                  <a:lnTo>
                    <a:pt x="2727" y="2809"/>
                  </a:lnTo>
                  <a:lnTo>
                    <a:pt x="2636" y="2887"/>
                  </a:lnTo>
                  <a:lnTo>
                    <a:pt x="2541" y="2958"/>
                  </a:lnTo>
                  <a:lnTo>
                    <a:pt x="2441" y="3022"/>
                  </a:lnTo>
                  <a:lnTo>
                    <a:pt x="2336" y="3079"/>
                  </a:lnTo>
                  <a:lnTo>
                    <a:pt x="2226" y="3127"/>
                  </a:lnTo>
                  <a:lnTo>
                    <a:pt x="2111" y="3169"/>
                  </a:lnTo>
                  <a:lnTo>
                    <a:pt x="1994" y="3201"/>
                  </a:lnTo>
                  <a:lnTo>
                    <a:pt x="1872" y="3224"/>
                  </a:lnTo>
                  <a:lnTo>
                    <a:pt x="1748" y="3239"/>
                  </a:lnTo>
                  <a:lnTo>
                    <a:pt x="1622" y="3243"/>
                  </a:lnTo>
                  <a:lnTo>
                    <a:pt x="1495" y="3239"/>
                  </a:lnTo>
                  <a:lnTo>
                    <a:pt x="1370" y="3224"/>
                  </a:lnTo>
                  <a:lnTo>
                    <a:pt x="1249" y="3201"/>
                  </a:lnTo>
                  <a:lnTo>
                    <a:pt x="1131" y="3169"/>
                  </a:lnTo>
                  <a:lnTo>
                    <a:pt x="1018" y="3127"/>
                  </a:lnTo>
                  <a:lnTo>
                    <a:pt x="909" y="3079"/>
                  </a:lnTo>
                  <a:lnTo>
                    <a:pt x="804" y="3022"/>
                  </a:lnTo>
                  <a:lnTo>
                    <a:pt x="702" y="2958"/>
                  </a:lnTo>
                  <a:lnTo>
                    <a:pt x="607" y="2887"/>
                  </a:lnTo>
                  <a:lnTo>
                    <a:pt x="518" y="2809"/>
                  </a:lnTo>
                  <a:lnTo>
                    <a:pt x="434" y="2725"/>
                  </a:lnTo>
                  <a:lnTo>
                    <a:pt x="356" y="2636"/>
                  </a:lnTo>
                  <a:lnTo>
                    <a:pt x="285" y="2541"/>
                  </a:lnTo>
                  <a:lnTo>
                    <a:pt x="221" y="2439"/>
                  </a:lnTo>
                  <a:lnTo>
                    <a:pt x="164" y="2334"/>
                  </a:lnTo>
                  <a:lnTo>
                    <a:pt x="116" y="2225"/>
                  </a:lnTo>
                  <a:lnTo>
                    <a:pt x="74" y="2112"/>
                  </a:lnTo>
                  <a:lnTo>
                    <a:pt x="42" y="1994"/>
                  </a:lnTo>
                  <a:lnTo>
                    <a:pt x="19" y="1873"/>
                  </a:lnTo>
                  <a:lnTo>
                    <a:pt x="4" y="1748"/>
                  </a:lnTo>
                  <a:lnTo>
                    <a:pt x="0" y="1621"/>
                  </a:lnTo>
                  <a:lnTo>
                    <a:pt x="4" y="1495"/>
                  </a:lnTo>
                  <a:lnTo>
                    <a:pt x="19" y="1371"/>
                  </a:lnTo>
                  <a:lnTo>
                    <a:pt x="42" y="1249"/>
                  </a:lnTo>
                  <a:lnTo>
                    <a:pt x="74" y="1132"/>
                  </a:lnTo>
                  <a:lnTo>
                    <a:pt x="116" y="1017"/>
                  </a:lnTo>
                  <a:lnTo>
                    <a:pt x="164" y="907"/>
                  </a:lnTo>
                  <a:lnTo>
                    <a:pt x="221" y="802"/>
                  </a:lnTo>
                  <a:lnTo>
                    <a:pt x="285" y="702"/>
                  </a:lnTo>
                  <a:lnTo>
                    <a:pt x="356" y="607"/>
                  </a:lnTo>
                  <a:lnTo>
                    <a:pt x="434" y="516"/>
                  </a:lnTo>
                  <a:lnTo>
                    <a:pt x="518" y="433"/>
                  </a:lnTo>
                  <a:lnTo>
                    <a:pt x="607" y="355"/>
                  </a:lnTo>
                  <a:lnTo>
                    <a:pt x="702" y="284"/>
                  </a:lnTo>
                  <a:lnTo>
                    <a:pt x="804" y="221"/>
                  </a:lnTo>
                  <a:lnTo>
                    <a:pt x="909" y="165"/>
                  </a:lnTo>
                  <a:lnTo>
                    <a:pt x="1018" y="114"/>
                  </a:lnTo>
                  <a:lnTo>
                    <a:pt x="1131" y="74"/>
                  </a:lnTo>
                  <a:lnTo>
                    <a:pt x="1249" y="42"/>
                  </a:lnTo>
                  <a:lnTo>
                    <a:pt x="1370" y="18"/>
                  </a:lnTo>
                  <a:lnTo>
                    <a:pt x="1495" y="5"/>
                  </a:lnTo>
                  <a:lnTo>
                    <a:pt x="1622" y="0"/>
                  </a:lnTo>
                  <a:close/>
                </a:path>
              </a:pathLst>
            </a:custGeom>
            <a:solidFill>
              <a:srgbClr val="ECF2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8" name="Freeform 15"/>
            <p:cNvSpPr>
              <a:spLocks/>
            </p:cNvSpPr>
            <p:nvPr/>
          </p:nvSpPr>
          <p:spPr bwMode="auto">
            <a:xfrm>
              <a:off x="1995488" y="3881438"/>
              <a:ext cx="2128838" cy="855663"/>
            </a:xfrm>
            <a:custGeom>
              <a:avLst/>
              <a:gdLst>
                <a:gd name="T0" fmla="*/ 0 w 2682"/>
                <a:gd name="T1" fmla="*/ 0 h 1078"/>
                <a:gd name="T2" fmla="*/ 62 w 2682"/>
                <a:gd name="T3" fmla="*/ 95 h 1078"/>
                <a:gd name="T4" fmla="*/ 131 w 2682"/>
                <a:gd name="T5" fmla="*/ 185 h 1078"/>
                <a:gd name="T6" fmla="*/ 206 w 2682"/>
                <a:gd name="T7" fmla="*/ 269 h 1078"/>
                <a:gd name="T8" fmla="*/ 286 w 2682"/>
                <a:gd name="T9" fmla="*/ 348 h 1078"/>
                <a:gd name="T10" fmla="*/ 373 w 2682"/>
                <a:gd name="T11" fmla="*/ 421 h 1078"/>
                <a:gd name="T12" fmla="*/ 464 w 2682"/>
                <a:gd name="T13" fmla="*/ 489 h 1078"/>
                <a:gd name="T14" fmla="*/ 561 w 2682"/>
                <a:gd name="T15" fmla="*/ 549 h 1078"/>
                <a:gd name="T16" fmla="*/ 661 w 2682"/>
                <a:gd name="T17" fmla="*/ 602 h 1078"/>
                <a:gd name="T18" fmla="*/ 766 w 2682"/>
                <a:gd name="T19" fmla="*/ 649 h 1078"/>
                <a:gd name="T20" fmla="*/ 876 w 2682"/>
                <a:gd name="T21" fmla="*/ 686 h 1078"/>
                <a:gd name="T22" fmla="*/ 987 w 2682"/>
                <a:gd name="T23" fmla="*/ 716 h 1078"/>
                <a:gd name="T24" fmla="*/ 1103 w 2682"/>
                <a:gd name="T25" fmla="*/ 739 h 1078"/>
                <a:gd name="T26" fmla="*/ 1221 w 2682"/>
                <a:gd name="T27" fmla="*/ 752 h 1078"/>
                <a:gd name="T28" fmla="*/ 1342 w 2682"/>
                <a:gd name="T29" fmla="*/ 757 h 1078"/>
                <a:gd name="T30" fmla="*/ 1462 w 2682"/>
                <a:gd name="T31" fmla="*/ 752 h 1078"/>
                <a:gd name="T32" fmla="*/ 1581 w 2682"/>
                <a:gd name="T33" fmla="*/ 739 h 1078"/>
                <a:gd name="T34" fmla="*/ 1696 w 2682"/>
                <a:gd name="T35" fmla="*/ 716 h 1078"/>
                <a:gd name="T36" fmla="*/ 1809 w 2682"/>
                <a:gd name="T37" fmla="*/ 686 h 1078"/>
                <a:gd name="T38" fmla="*/ 1917 w 2682"/>
                <a:gd name="T39" fmla="*/ 649 h 1078"/>
                <a:gd name="T40" fmla="*/ 2022 w 2682"/>
                <a:gd name="T41" fmla="*/ 602 h 1078"/>
                <a:gd name="T42" fmla="*/ 2124 w 2682"/>
                <a:gd name="T43" fmla="*/ 549 h 1078"/>
                <a:gd name="T44" fmla="*/ 2219 w 2682"/>
                <a:gd name="T45" fmla="*/ 489 h 1078"/>
                <a:gd name="T46" fmla="*/ 2311 w 2682"/>
                <a:gd name="T47" fmla="*/ 421 h 1078"/>
                <a:gd name="T48" fmla="*/ 2396 w 2682"/>
                <a:gd name="T49" fmla="*/ 348 h 1078"/>
                <a:gd name="T50" fmla="*/ 2477 w 2682"/>
                <a:gd name="T51" fmla="*/ 269 h 1078"/>
                <a:gd name="T52" fmla="*/ 2551 w 2682"/>
                <a:gd name="T53" fmla="*/ 185 h 1078"/>
                <a:gd name="T54" fmla="*/ 2621 w 2682"/>
                <a:gd name="T55" fmla="*/ 95 h 1078"/>
                <a:gd name="T56" fmla="*/ 2682 w 2682"/>
                <a:gd name="T57" fmla="*/ 0 h 1078"/>
                <a:gd name="T58" fmla="*/ 2655 w 2682"/>
                <a:gd name="T59" fmla="*/ 106 h 1078"/>
                <a:gd name="T60" fmla="*/ 2619 w 2682"/>
                <a:gd name="T61" fmla="*/ 211 h 1078"/>
                <a:gd name="T62" fmla="*/ 2574 w 2682"/>
                <a:gd name="T63" fmla="*/ 310 h 1078"/>
                <a:gd name="T64" fmla="*/ 2522 w 2682"/>
                <a:gd name="T65" fmla="*/ 405 h 1078"/>
                <a:gd name="T66" fmla="*/ 2464 w 2682"/>
                <a:gd name="T67" fmla="*/ 495 h 1078"/>
                <a:gd name="T68" fmla="*/ 2398 w 2682"/>
                <a:gd name="T69" fmla="*/ 581 h 1078"/>
                <a:gd name="T70" fmla="*/ 2327 w 2682"/>
                <a:gd name="T71" fmla="*/ 662 h 1078"/>
                <a:gd name="T72" fmla="*/ 2250 w 2682"/>
                <a:gd name="T73" fmla="*/ 734 h 1078"/>
                <a:gd name="T74" fmla="*/ 2166 w 2682"/>
                <a:gd name="T75" fmla="*/ 804 h 1078"/>
                <a:gd name="T76" fmla="*/ 2077 w 2682"/>
                <a:gd name="T77" fmla="*/ 863 h 1078"/>
                <a:gd name="T78" fmla="*/ 1983 w 2682"/>
                <a:gd name="T79" fmla="*/ 918 h 1078"/>
                <a:gd name="T80" fmla="*/ 1886 w 2682"/>
                <a:gd name="T81" fmla="*/ 965 h 1078"/>
                <a:gd name="T82" fmla="*/ 1783 w 2682"/>
                <a:gd name="T83" fmla="*/ 1005 h 1078"/>
                <a:gd name="T84" fmla="*/ 1678 w 2682"/>
                <a:gd name="T85" fmla="*/ 1036 h 1078"/>
                <a:gd name="T86" fmla="*/ 1568 w 2682"/>
                <a:gd name="T87" fmla="*/ 1059 h 1078"/>
                <a:gd name="T88" fmla="*/ 1457 w 2682"/>
                <a:gd name="T89" fmla="*/ 1073 h 1078"/>
                <a:gd name="T90" fmla="*/ 1342 w 2682"/>
                <a:gd name="T91" fmla="*/ 1078 h 1078"/>
                <a:gd name="T92" fmla="*/ 1228 w 2682"/>
                <a:gd name="T93" fmla="*/ 1073 h 1078"/>
                <a:gd name="T94" fmla="*/ 1115 w 2682"/>
                <a:gd name="T95" fmla="*/ 1059 h 1078"/>
                <a:gd name="T96" fmla="*/ 1006 w 2682"/>
                <a:gd name="T97" fmla="*/ 1036 h 1078"/>
                <a:gd name="T98" fmla="*/ 900 w 2682"/>
                <a:gd name="T99" fmla="*/ 1005 h 1078"/>
                <a:gd name="T100" fmla="*/ 798 w 2682"/>
                <a:gd name="T101" fmla="*/ 965 h 1078"/>
                <a:gd name="T102" fmla="*/ 700 w 2682"/>
                <a:gd name="T103" fmla="*/ 918 h 1078"/>
                <a:gd name="T104" fmla="*/ 606 w 2682"/>
                <a:gd name="T105" fmla="*/ 863 h 1078"/>
                <a:gd name="T106" fmla="*/ 517 w 2682"/>
                <a:gd name="T107" fmla="*/ 804 h 1078"/>
                <a:gd name="T108" fmla="*/ 435 w 2682"/>
                <a:gd name="T109" fmla="*/ 734 h 1078"/>
                <a:gd name="T110" fmla="*/ 357 w 2682"/>
                <a:gd name="T111" fmla="*/ 662 h 1078"/>
                <a:gd name="T112" fmla="*/ 285 w 2682"/>
                <a:gd name="T113" fmla="*/ 581 h 1078"/>
                <a:gd name="T114" fmla="*/ 218 w 2682"/>
                <a:gd name="T115" fmla="*/ 495 h 1078"/>
                <a:gd name="T116" fmla="*/ 160 w 2682"/>
                <a:gd name="T117" fmla="*/ 405 h 1078"/>
                <a:gd name="T118" fmla="*/ 109 w 2682"/>
                <a:gd name="T119" fmla="*/ 310 h 1078"/>
                <a:gd name="T120" fmla="*/ 65 w 2682"/>
                <a:gd name="T121" fmla="*/ 211 h 1078"/>
                <a:gd name="T122" fmla="*/ 28 w 2682"/>
                <a:gd name="T123" fmla="*/ 106 h 1078"/>
                <a:gd name="T124" fmla="*/ 0 w 2682"/>
                <a:gd name="T12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2" h="1078">
                  <a:moveTo>
                    <a:pt x="0" y="0"/>
                  </a:moveTo>
                  <a:lnTo>
                    <a:pt x="62" y="95"/>
                  </a:lnTo>
                  <a:lnTo>
                    <a:pt x="131" y="185"/>
                  </a:lnTo>
                  <a:lnTo>
                    <a:pt x="206" y="269"/>
                  </a:lnTo>
                  <a:lnTo>
                    <a:pt x="286" y="348"/>
                  </a:lnTo>
                  <a:lnTo>
                    <a:pt x="373" y="421"/>
                  </a:lnTo>
                  <a:lnTo>
                    <a:pt x="464" y="489"/>
                  </a:lnTo>
                  <a:lnTo>
                    <a:pt x="561" y="549"/>
                  </a:lnTo>
                  <a:lnTo>
                    <a:pt x="661" y="602"/>
                  </a:lnTo>
                  <a:lnTo>
                    <a:pt x="766" y="649"/>
                  </a:lnTo>
                  <a:lnTo>
                    <a:pt x="876" y="686"/>
                  </a:lnTo>
                  <a:lnTo>
                    <a:pt x="987" y="716"/>
                  </a:lnTo>
                  <a:lnTo>
                    <a:pt x="1103" y="739"/>
                  </a:lnTo>
                  <a:lnTo>
                    <a:pt x="1221" y="752"/>
                  </a:lnTo>
                  <a:lnTo>
                    <a:pt x="1342" y="757"/>
                  </a:lnTo>
                  <a:lnTo>
                    <a:pt x="1462" y="752"/>
                  </a:lnTo>
                  <a:lnTo>
                    <a:pt x="1581" y="739"/>
                  </a:lnTo>
                  <a:lnTo>
                    <a:pt x="1696" y="716"/>
                  </a:lnTo>
                  <a:lnTo>
                    <a:pt x="1809" y="686"/>
                  </a:lnTo>
                  <a:lnTo>
                    <a:pt x="1917" y="649"/>
                  </a:lnTo>
                  <a:lnTo>
                    <a:pt x="2022" y="602"/>
                  </a:lnTo>
                  <a:lnTo>
                    <a:pt x="2124" y="549"/>
                  </a:lnTo>
                  <a:lnTo>
                    <a:pt x="2219" y="489"/>
                  </a:lnTo>
                  <a:lnTo>
                    <a:pt x="2311" y="421"/>
                  </a:lnTo>
                  <a:lnTo>
                    <a:pt x="2396" y="348"/>
                  </a:lnTo>
                  <a:lnTo>
                    <a:pt x="2477" y="269"/>
                  </a:lnTo>
                  <a:lnTo>
                    <a:pt x="2551" y="185"/>
                  </a:lnTo>
                  <a:lnTo>
                    <a:pt x="2621" y="95"/>
                  </a:lnTo>
                  <a:lnTo>
                    <a:pt x="2682" y="0"/>
                  </a:lnTo>
                  <a:lnTo>
                    <a:pt x="2655" y="106"/>
                  </a:lnTo>
                  <a:lnTo>
                    <a:pt x="2619" y="211"/>
                  </a:lnTo>
                  <a:lnTo>
                    <a:pt x="2574" y="310"/>
                  </a:lnTo>
                  <a:lnTo>
                    <a:pt x="2522" y="405"/>
                  </a:lnTo>
                  <a:lnTo>
                    <a:pt x="2464" y="495"/>
                  </a:lnTo>
                  <a:lnTo>
                    <a:pt x="2398" y="581"/>
                  </a:lnTo>
                  <a:lnTo>
                    <a:pt x="2327" y="662"/>
                  </a:lnTo>
                  <a:lnTo>
                    <a:pt x="2250" y="734"/>
                  </a:lnTo>
                  <a:lnTo>
                    <a:pt x="2166" y="804"/>
                  </a:lnTo>
                  <a:lnTo>
                    <a:pt x="2077" y="863"/>
                  </a:lnTo>
                  <a:lnTo>
                    <a:pt x="1983" y="918"/>
                  </a:lnTo>
                  <a:lnTo>
                    <a:pt x="1886" y="965"/>
                  </a:lnTo>
                  <a:lnTo>
                    <a:pt x="1783" y="1005"/>
                  </a:lnTo>
                  <a:lnTo>
                    <a:pt x="1678" y="1036"/>
                  </a:lnTo>
                  <a:lnTo>
                    <a:pt x="1568" y="1059"/>
                  </a:lnTo>
                  <a:lnTo>
                    <a:pt x="1457" y="1073"/>
                  </a:lnTo>
                  <a:lnTo>
                    <a:pt x="1342" y="1078"/>
                  </a:lnTo>
                  <a:lnTo>
                    <a:pt x="1228" y="1073"/>
                  </a:lnTo>
                  <a:lnTo>
                    <a:pt x="1115" y="1059"/>
                  </a:lnTo>
                  <a:lnTo>
                    <a:pt x="1006" y="1036"/>
                  </a:lnTo>
                  <a:lnTo>
                    <a:pt x="900" y="1005"/>
                  </a:lnTo>
                  <a:lnTo>
                    <a:pt x="798" y="965"/>
                  </a:lnTo>
                  <a:lnTo>
                    <a:pt x="700" y="918"/>
                  </a:lnTo>
                  <a:lnTo>
                    <a:pt x="606" y="863"/>
                  </a:lnTo>
                  <a:lnTo>
                    <a:pt x="517" y="804"/>
                  </a:lnTo>
                  <a:lnTo>
                    <a:pt x="435" y="734"/>
                  </a:lnTo>
                  <a:lnTo>
                    <a:pt x="357" y="662"/>
                  </a:lnTo>
                  <a:lnTo>
                    <a:pt x="285" y="581"/>
                  </a:lnTo>
                  <a:lnTo>
                    <a:pt x="218" y="495"/>
                  </a:lnTo>
                  <a:lnTo>
                    <a:pt x="160" y="405"/>
                  </a:lnTo>
                  <a:lnTo>
                    <a:pt x="109" y="310"/>
                  </a:lnTo>
                  <a:lnTo>
                    <a:pt x="65" y="211"/>
                  </a:lnTo>
                  <a:lnTo>
                    <a:pt x="28" y="106"/>
                  </a:lnTo>
                  <a:lnTo>
                    <a:pt x="0" y="0"/>
                  </a:lnTo>
                  <a:close/>
                </a:path>
              </a:pathLst>
            </a:custGeom>
            <a:solidFill>
              <a:srgbClr val="E74D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29" name="Freeform 16"/>
            <p:cNvSpPr>
              <a:spLocks/>
            </p:cNvSpPr>
            <p:nvPr/>
          </p:nvSpPr>
          <p:spPr bwMode="auto">
            <a:xfrm>
              <a:off x="2341563" y="2606676"/>
              <a:ext cx="1436688" cy="395288"/>
            </a:xfrm>
            <a:custGeom>
              <a:avLst/>
              <a:gdLst>
                <a:gd name="T0" fmla="*/ 998 w 1810"/>
                <a:gd name="T1" fmla="*/ 3 h 499"/>
                <a:gd name="T2" fmla="*/ 1174 w 1810"/>
                <a:gd name="T3" fmla="*/ 26 h 499"/>
                <a:gd name="T4" fmla="*/ 1337 w 1810"/>
                <a:gd name="T5" fmla="*/ 70 h 499"/>
                <a:gd name="T6" fmla="*/ 1481 w 1810"/>
                <a:gd name="T7" fmla="*/ 126 h 499"/>
                <a:gd name="T8" fmla="*/ 1604 w 1810"/>
                <a:gd name="T9" fmla="*/ 192 h 499"/>
                <a:gd name="T10" fmla="*/ 1701 w 1810"/>
                <a:gd name="T11" fmla="*/ 263 h 499"/>
                <a:gd name="T12" fmla="*/ 1770 w 1810"/>
                <a:gd name="T13" fmla="*/ 336 h 499"/>
                <a:gd name="T14" fmla="*/ 1805 w 1810"/>
                <a:gd name="T15" fmla="*/ 404 h 499"/>
                <a:gd name="T16" fmla="*/ 1807 w 1810"/>
                <a:gd name="T17" fmla="*/ 457 h 499"/>
                <a:gd name="T18" fmla="*/ 1781 w 1810"/>
                <a:gd name="T19" fmla="*/ 486 h 499"/>
                <a:gd name="T20" fmla="*/ 1731 w 1810"/>
                <a:gd name="T21" fmla="*/ 499 h 499"/>
                <a:gd name="T22" fmla="*/ 1660 w 1810"/>
                <a:gd name="T23" fmla="*/ 497 h 499"/>
                <a:gd name="T24" fmla="*/ 1571 w 1810"/>
                <a:gd name="T25" fmla="*/ 486 h 499"/>
                <a:gd name="T26" fmla="*/ 1463 w 1810"/>
                <a:gd name="T27" fmla="*/ 468 h 499"/>
                <a:gd name="T28" fmla="*/ 1340 w 1810"/>
                <a:gd name="T29" fmla="*/ 449 h 499"/>
                <a:gd name="T30" fmla="*/ 1205 w 1810"/>
                <a:gd name="T31" fmla="*/ 430 h 499"/>
                <a:gd name="T32" fmla="*/ 1060 w 1810"/>
                <a:gd name="T33" fmla="*/ 417 h 499"/>
                <a:gd name="T34" fmla="*/ 906 w 1810"/>
                <a:gd name="T35" fmla="*/ 410 h 499"/>
                <a:gd name="T36" fmla="*/ 751 w 1810"/>
                <a:gd name="T37" fmla="*/ 417 h 499"/>
                <a:gd name="T38" fmla="*/ 606 w 1810"/>
                <a:gd name="T39" fmla="*/ 430 h 499"/>
                <a:gd name="T40" fmla="*/ 470 w 1810"/>
                <a:gd name="T41" fmla="*/ 449 h 499"/>
                <a:gd name="T42" fmla="*/ 348 w 1810"/>
                <a:gd name="T43" fmla="*/ 468 h 499"/>
                <a:gd name="T44" fmla="*/ 241 w 1810"/>
                <a:gd name="T45" fmla="*/ 486 h 499"/>
                <a:gd name="T46" fmla="*/ 151 w 1810"/>
                <a:gd name="T47" fmla="*/ 497 h 499"/>
                <a:gd name="T48" fmla="*/ 80 w 1810"/>
                <a:gd name="T49" fmla="*/ 499 h 499"/>
                <a:gd name="T50" fmla="*/ 29 w 1810"/>
                <a:gd name="T51" fmla="*/ 486 h 499"/>
                <a:gd name="T52" fmla="*/ 4 w 1810"/>
                <a:gd name="T53" fmla="*/ 457 h 499"/>
                <a:gd name="T54" fmla="*/ 5 w 1810"/>
                <a:gd name="T55" fmla="*/ 404 h 499"/>
                <a:gd name="T56" fmla="*/ 42 w 1810"/>
                <a:gd name="T57" fmla="*/ 336 h 499"/>
                <a:gd name="T58" fmla="*/ 110 w 1810"/>
                <a:gd name="T59" fmla="*/ 263 h 499"/>
                <a:gd name="T60" fmla="*/ 207 w 1810"/>
                <a:gd name="T61" fmla="*/ 192 h 499"/>
                <a:gd name="T62" fmla="*/ 330 w 1810"/>
                <a:gd name="T63" fmla="*/ 126 h 499"/>
                <a:gd name="T64" fmla="*/ 475 w 1810"/>
                <a:gd name="T65" fmla="*/ 70 h 499"/>
                <a:gd name="T66" fmla="*/ 637 w 1810"/>
                <a:gd name="T67" fmla="*/ 26 h 499"/>
                <a:gd name="T68" fmla="*/ 813 w 1810"/>
                <a:gd name="T69" fmla="*/ 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0" h="499">
                  <a:moveTo>
                    <a:pt x="906" y="0"/>
                  </a:moveTo>
                  <a:lnTo>
                    <a:pt x="998" y="3"/>
                  </a:lnTo>
                  <a:lnTo>
                    <a:pt x="1089" y="11"/>
                  </a:lnTo>
                  <a:lnTo>
                    <a:pt x="1174" y="26"/>
                  </a:lnTo>
                  <a:lnTo>
                    <a:pt x="1258" y="45"/>
                  </a:lnTo>
                  <a:lnTo>
                    <a:pt x="1337" y="70"/>
                  </a:lnTo>
                  <a:lnTo>
                    <a:pt x="1412" y="95"/>
                  </a:lnTo>
                  <a:lnTo>
                    <a:pt x="1481" y="126"/>
                  </a:lnTo>
                  <a:lnTo>
                    <a:pt x="1546" y="158"/>
                  </a:lnTo>
                  <a:lnTo>
                    <a:pt x="1604" y="192"/>
                  </a:lnTo>
                  <a:lnTo>
                    <a:pt x="1655" y="228"/>
                  </a:lnTo>
                  <a:lnTo>
                    <a:pt x="1701" y="263"/>
                  </a:lnTo>
                  <a:lnTo>
                    <a:pt x="1739" y="300"/>
                  </a:lnTo>
                  <a:lnTo>
                    <a:pt x="1770" y="336"/>
                  </a:lnTo>
                  <a:lnTo>
                    <a:pt x="1793" y="370"/>
                  </a:lnTo>
                  <a:lnTo>
                    <a:pt x="1805" y="404"/>
                  </a:lnTo>
                  <a:lnTo>
                    <a:pt x="1810" y="434"/>
                  </a:lnTo>
                  <a:lnTo>
                    <a:pt x="1807" y="457"/>
                  </a:lnTo>
                  <a:lnTo>
                    <a:pt x="1797" y="475"/>
                  </a:lnTo>
                  <a:lnTo>
                    <a:pt x="1781" y="486"/>
                  </a:lnTo>
                  <a:lnTo>
                    <a:pt x="1759" y="494"/>
                  </a:lnTo>
                  <a:lnTo>
                    <a:pt x="1731" y="499"/>
                  </a:lnTo>
                  <a:lnTo>
                    <a:pt x="1699" y="499"/>
                  </a:lnTo>
                  <a:lnTo>
                    <a:pt x="1660" y="497"/>
                  </a:lnTo>
                  <a:lnTo>
                    <a:pt x="1618" y="493"/>
                  </a:lnTo>
                  <a:lnTo>
                    <a:pt x="1571" y="486"/>
                  </a:lnTo>
                  <a:lnTo>
                    <a:pt x="1518" y="478"/>
                  </a:lnTo>
                  <a:lnTo>
                    <a:pt x="1463" y="468"/>
                  </a:lnTo>
                  <a:lnTo>
                    <a:pt x="1403" y="459"/>
                  </a:lnTo>
                  <a:lnTo>
                    <a:pt x="1340" y="449"/>
                  </a:lnTo>
                  <a:lnTo>
                    <a:pt x="1274" y="439"/>
                  </a:lnTo>
                  <a:lnTo>
                    <a:pt x="1205" y="430"/>
                  </a:lnTo>
                  <a:lnTo>
                    <a:pt x="1134" y="423"/>
                  </a:lnTo>
                  <a:lnTo>
                    <a:pt x="1060" y="417"/>
                  </a:lnTo>
                  <a:lnTo>
                    <a:pt x="984" y="412"/>
                  </a:lnTo>
                  <a:lnTo>
                    <a:pt x="906" y="410"/>
                  </a:lnTo>
                  <a:lnTo>
                    <a:pt x="827" y="412"/>
                  </a:lnTo>
                  <a:lnTo>
                    <a:pt x="751" y="417"/>
                  </a:lnTo>
                  <a:lnTo>
                    <a:pt x="677" y="423"/>
                  </a:lnTo>
                  <a:lnTo>
                    <a:pt x="606" y="430"/>
                  </a:lnTo>
                  <a:lnTo>
                    <a:pt x="536" y="439"/>
                  </a:lnTo>
                  <a:lnTo>
                    <a:pt x="470" y="449"/>
                  </a:lnTo>
                  <a:lnTo>
                    <a:pt x="407" y="459"/>
                  </a:lnTo>
                  <a:lnTo>
                    <a:pt x="348" y="468"/>
                  </a:lnTo>
                  <a:lnTo>
                    <a:pt x="293" y="478"/>
                  </a:lnTo>
                  <a:lnTo>
                    <a:pt x="241" y="486"/>
                  </a:lnTo>
                  <a:lnTo>
                    <a:pt x="193" y="493"/>
                  </a:lnTo>
                  <a:lnTo>
                    <a:pt x="151" y="497"/>
                  </a:lnTo>
                  <a:lnTo>
                    <a:pt x="112" y="499"/>
                  </a:lnTo>
                  <a:lnTo>
                    <a:pt x="80" y="499"/>
                  </a:lnTo>
                  <a:lnTo>
                    <a:pt x="52" y="494"/>
                  </a:lnTo>
                  <a:lnTo>
                    <a:pt x="29" y="486"/>
                  </a:lnTo>
                  <a:lnTo>
                    <a:pt x="13" y="475"/>
                  </a:lnTo>
                  <a:lnTo>
                    <a:pt x="4" y="457"/>
                  </a:lnTo>
                  <a:lnTo>
                    <a:pt x="0" y="434"/>
                  </a:lnTo>
                  <a:lnTo>
                    <a:pt x="5" y="404"/>
                  </a:lnTo>
                  <a:lnTo>
                    <a:pt x="20" y="370"/>
                  </a:lnTo>
                  <a:lnTo>
                    <a:pt x="42" y="336"/>
                  </a:lnTo>
                  <a:lnTo>
                    <a:pt x="71" y="300"/>
                  </a:lnTo>
                  <a:lnTo>
                    <a:pt x="110" y="263"/>
                  </a:lnTo>
                  <a:lnTo>
                    <a:pt x="155" y="228"/>
                  </a:lnTo>
                  <a:lnTo>
                    <a:pt x="207" y="192"/>
                  </a:lnTo>
                  <a:lnTo>
                    <a:pt x="265" y="158"/>
                  </a:lnTo>
                  <a:lnTo>
                    <a:pt x="330" y="126"/>
                  </a:lnTo>
                  <a:lnTo>
                    <a:pt x="399" y="95"/>
                  </a:lnTo>
                  <a:lnTo>
                    <a:pt x="475" y="70"/>
                  </a:lnTo>
                  <a:lnTo>
                    <a:pt x="554" y="45"/>
                  </a:lnTo>
                  <a:lnTo>
                    <a:pt x="637" y="26"/>
                  </a:lnTo>
                  <a:lnTo>
                    <a:pt x="724" y="11"/>
                  </a:lnTo>
                  <a:lnTo>
                    <a:pt x="813" y="3"/>
                  </a:lnTo>
                  <a:lnTo>
                    <a:pt x="906" y="0"/>
                  </a:lnTo>
                  <a:close/>
                </a:path>
              </a:pathLst>
            </a:custGeom>
            <a:solidFill>
              <a:srgbClr val="ECF2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30" name="Freeform 17"/>
            <p:cNvSpPr>
              <a:spLocks/>
            </p:cNvSpPr>
            <p:nvPr/>
          </p:nvSpPr>
          <p:spPr bwMode="auto">
            <a:xfrm>
              <a:off x="2655888" y="3235326"/>
              <a:ext cx="806450" cy="806450"/>
            </a:xfrm>
            <a:custGeom>
              <a:avLst/>
              <a:gdLst>
                <a:gd name="T0" fmla="*/ 508 w 1015"/>
                <a:gd name="T1" fmla="*/ 0 h 1015"/>
                <a:gd name="T2" fmla="*/ 576 w 1015"/>
                <a:gd name="T3" fmla="*/ 5 h 1015"/>
                <a:gd name="T4" fmla="*/ 642 w 1015"/>
                <a:gd name="T5" fmla="*/ 18 h 1015"/>
                <a:gd name="T6" fmla="*/ 705 w 1015"/>
                <a:gd name="T7" fmla="*/ 39 h 1015"/>
                <a:gd name="T8" fmla="*/ 763 w 1015"/>
                <a:gd name="T9" fmla="*/ 69 h 1015"/>
                <a:gd name="T10" fmla="*/ 818 w 1015"/>
                <a:gd name="T11" fmla="*/ 105 h 1015"/>
                <a:gd name="T12" fmla="*/ 867 w 1015"/>
                <a:gd name="T13" fmla="*/ 148 h 1015"/>
                <a:gd name="T14" fmla="*/ 910 w 1015"/>
                <a:gd name="T15" fmla="*/ 197 h 1015"/>
                <a:gd name="T16" fmla="*/ 946 w 1015"/>
                <a:gd name="T17" fmla="*/ 252 h 1015"/>
                <a:gd name="T18" fmla="*/ 976 w 1015"/>
                <a:gd name="T19" fmla="*/ 310 h 1015"/>
                <a:gd name="T20" fmla="*/ 997 w 1015"/>
                <a:gd name="T21" fmla="*/ 373 h 1015"/>
                <a:gd name="T22" fmla="*/ 1010 w 1015"/>
                <a:gd name="T23" fmla="*/ 439 h 1015"/>
                <a:gd name="T24" fmla="*/ 1015 w 1015"/>
                <a:gd name="T25" fmla="*/ 507 h 1015"/>
                <a:gd name="T26" fmla="*/ 1010 w 1015"/>
                <a:gd name="T27" fmla="*/ 576 h 1015"/>
                <a:gd name="T28" fmla="*/ 997 w 1015"/>
                <a:gd name="T29" fmla="*/ 642 h 1015"/>
                <a:gd name="T30" fmla="*/ 976 w 1015"/>
                <a:gd name="T31" fmla="*/ 705 h 1015"/>
                <a:gd name="T32" fmla="*/ 946 w 1015"/>
                <a:gd name="T33" fmla="*/ 764 h 1015"/>
                <a:gd name="T34" fmla="*/ 910 w 1015"/>
                <a:gd name="T35" fmla="*/ 818 h 1015"/>
                <a:gd name="T36" fmla="*/ 867 w 1015"/>
                <a:gd name="T37" fmla="*/ 867 h 1015"/>
                <a:gd name="T38" fmla="*/ 818 w 1015"/>
                <a:gd name="T39" fmla="*/ 909 h 1015"/>
                <a:gd name="T40" fmla="*/ 763 w 1015"/>
                <a:gd name="T41" fmla="*/ 946 h 1015"/>
                <a:gd name="T42" fmla="*/ 705 w 1015"/>
                <a:gd name="T43" fmla="*/ 975 h 1015"/>
                <a:gd name="T44" fmla="*/ 642 w 1015"/>
                <a:gd name="T45" fmla="*/ 998 h 1015"/>
                <a:gd name="T46" fmla="*/ 576 w 1015"/>
                <a:gd name="T47" fmla="*/ 1011 h 1015"/>
                <a:gd name="T48" fmla="*/ 508 w 1015"/>
                <a:gd name="T49" fmla="*/ 1015 h 1015"/>
                <a:gd name="T50" fmla="*/ 439 w 1015"/>
                <a:gd name="T51" fmla="*/ 1011 h 1015"/>
                <a:gd name="T52" fmla="*/ 373 w 1015"/>
                <a:gd name="T53" fmla="*/ 998 h 1015"/>
                <a:gd name="T54" fmla="*/ 310 w 1015"/>
                <a:gd name="T55" fmla="*/ 975 h 1015"/>
                <a:gd name="T56" fmla="*/ 251 w 1015"/>
                <a:gd name="T57" fmla="*/ 946 h 1015"/>
                <a:gd name="T58" fmla="*/ 197 w 1015"/>
                <a:gd name="T59" fmla="*/ 909 h 1015"/>
                <a:gd name="T60" fmla="*/ 148 w 1015"/>
                <a:gd name="T61" fmla="*/ 867 h 1015"/>
                <a:gd name="T62" fmla="*/ 106 w 1015"/>
                <a:gd name="T63" fmla="*/ 818 h 1015"/>
                <a:gd name="T64" fmla="*/ 69 w 1015"/>
                <a:gd name="T65" fmla="*/ 764 h 1015"/>
                <a:gd name="T66" fmla="*/ 40 w 1015"/>
                <a:gd name="T67" fmla="*/ 705 h 1015"/>
                <a:gd name="T68" fmla="*/ 17 w 1015"/>
                <a:gd name="T69" fmla="*/ 642 h 1015"/>
                <a:gd name="T70" fmla="*/ 4 w 1015"/>
                <a:gd name="T71" fmla="*/ 576 h 1015"/>
                <a:gd name="T72" fmla="*/ 0 w 1015"/>
                <a:gd name="T73" fmla="*/ 507 h 1015"/>
                <a:gd name="T74" fmla="*/ 4 w 1015"/>
                <a:gd name="T75" fmla="*/ 439 h 1015"/>
                <a:gd name="T76" fmla="*/ 17 w 1015"/>
                <a:gd name="T77" fmla="*/ 373 h 1015"/>
                <a:gd name="T78" fmla="*/ 40 w 1015"/>
                <a:gd name="T79" fmla="*/ 310 h 1015"/>
                <a:gd name="T80" fmla="*/ 69 w 1015"/>
                <a:gd name="T81" fmla="*/ 252 h 1015"/>
                <a:gd name="T82" fmla="*/ 106 w 1015"/>
                <a:gd name="T83" fmla="*/ 197 h 1015"/>
                <a:gd name="T84" fmla="*/ 148 w 1015"/>
                <a:gd name="T85" fmla="*/ 148 h 1015"/>
                <a:gd name="T86" fmla="*/ 197 w 1015"/>
                <a:gd name="T87" fmla="*/ 105 h 1015"/>
                <a:gd name="T88" fmla="*/ 251 w 1015"/>
                <a:gd name="T89" fmla="*/ 69 h 1015"/>
                <a:gd name="T90" fmla="*/ 310 w 1015"/>
                <a:gd name="T91" fmla="*/ 39 h 1015"/>
                <a:gd name="T92" fmla="*/ 373 w 1015"/>
                <a:gd name="T93" fmla="*/ 18 h 1015"/>
                <a:gd name="T94" fmla="*/ 439 w 1015"/>
                <a:gd name="T95" fmla="*/ 5 h 1015"/>
                <a:gd name="T96" fmla="*/ 508 w 1015"/>
                <a:gd name="T97"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15" h="1015">
                  <a:moveTo>
                    <a:pt x="508" y="0"/>
                  </a:moveTo>
                  <a:lnTo>
                    <a:pt x="576" y="5"/>
                  </a:lnTo>
                  <a:lnTo>
                    <a:pt x="642" y="18"/>
                  </a:lnTo>
                  <a:lnTo>
                    <a:pt x="705" y="39"/>
                  </a:lnTo>
                  <a:lnTo>
                    <a:pt x="763" y="69"/>
                  </a:lnTo>
                  <a:lnTo>
                    <a:pt x="818" y="105"/>
                  </a:lnTo>
                  <a:lnTo>
                    <a:pt x="867" y="148"/>
                  </a:lnTo>
                  <a:lnTo>
                    <a:pt x="910" y="197"/>
                  </a:lnTo>
                  <a:lnTo>
                    <a:pt x="946" y="252"/>
                  </a:lnTo>
                  <a:lnTo>
                    <a:pt x="976" y="310"/>
                  </a:lnTo>
                  <a:lnTo>
                    <a:pt x="997" y="373"/>
                  </a:lnTo>
                  <a:lnTo>
                    <a:pt x="1010" y="439"/>
                  </a:lnTo>
                  <a:lnTo>
                    <a:pt x="1015" y="507"/>
                  </a:lnTo>
                  <a:lnTo>
                    <a:pt x="1010" y="576"/>
                  </a:lnTo>
                  <a:lnTo>
                    <a:pt x="997" y="642"/>
                  </a:lnTo>
                  <a:lnTo>
                    <a:pt x="976" y="705"/>
                  </a:lnTo>
                  <a:lnTo>
                    <a:pt x="946" y="764"/>
                  </a:lnTo>
                  <a:lnTo>
                    <a:pt x="910" y="818"/>
                  </a:lnTo>
                  <a:lnTo>
                    <a:pt x="867" y="867"/>
                  </a:lnTo>
                  <a:lnTo>
                    <a:pt x="818" y="909"/>
                  </a:lnTo>
                  <a:lnTo>
                    <a:pt x="763" y="946"/>
                  </a:lnTo>
                  <a:lnTo>
                    <a:pt x="705" y="975"/>
                  </a:lnTo>
                  <a:lnTo>
                    <a:pt x="642" y="998"/>
                  </a:lnTo>
                  <a:lnTo>
                    <a:pt x="576" y="1011"/>
                  </a:lnTo>
                  <a:lnTo>
                    <a:pt x="508" y="1015"/>
                  </a:lnTo>
                  <a:lnTo>
                    <a:pt x="439" y="1011"/>
                  </a:lnTo>
                  <a:lnTo>
                    <a:pt x="373" y="998"/>
                  </a:lnTo>
                  <a:lnTo>
                    <a:pt x="310" y="975"/>
                  </a:lnTo>
                  <a:lnTo>
                    <a:pt x="251" y="946"/>
                  </a:lnTo>
                  <a:lnTo>
                    <a:pt x="197" y="909"/>
                  </a:lnTo>
                  <a:lnTo>
                    <a:pt x="148" y="867"/>
                  </a:lnTo>
                  <a:lnTo>
                    <a:pt x="106" y="818"/>
                  </a:lnTo>
                  <a:lnTo>
                    <a:pt x="69" y="764"/>
                  </a:lnTo>
                  <a:lnTo>
                    <a:pt x="40" y="705"/>
                  </a:lnTo>
                  <a:lnTo>
                    <a:pt x="17" y="642"/>
                  </a:lnTo>
                  <a:lnTo>
                    <a:pt x="4" y="576"/>
                  </a:lnTo>
                  <a:lnTo>
                    <a:pt x="0" y="507"/>
                  </a:lnTo>
                  <a:lnTo>
                    <a:pt x="4" y="439"/>
                  </a:lnTo>
                  <a:lnTo>
                    <a:pt x="17" y="373"/>
                  </a:lnTo>
                  <a:lnTo>
                    <a:pt x="40" y="310"/>
                  </a:lnTo>
                  <a:lnTo>
                    <a:pt x="69" y="252"/>
                  </a:lnTo>
                  <a:lnTo>
                    <a:pt x="106" y="197"/>
                  </a:lnTo>
                  <a:lnTo>
                    <a:pt x="148" y="148"/>
                  </a:lnTo>
                  <a:lnTo>
                    <a:pt x="197" y="105"/>
                  </a:lnTo>
                  <a:lnTo>
                    <a:pt x="251" y="69"/>
                  </a:lnTo>
                  <a:lnTo>
                    <a:pt x="310" y="39"/>
                  </a:lnTo>
                  <a:lnTo>
                    <a:pt x="373" y="18"/>
                  </a:lnTo>
                  <a:lnTo>
                    <a:pt x="439" y="5"/>
                  </a:lnTo>
                  <a:lnTo>
                    <a:pt x="508" y="0"/>
                  </a:lnTo>
                  <a:close/>
                </a:path>
              </a:pathLst>
            </a:custGeom>
            <a:solidFill>
              <a:srgbClr val="BD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sp>
          <p:nvSpPr>
            <p:cNvPr id="31" name="Freeform 18"/>
            <p:cNvSpPr>
              <a:spLocks/>
            </p:cNvSpPr>
            <p:nvPr/>
          </p:nvSpPr>
          <p:spPr bwMode="auto">
            <a:xfrm>
              <a:off x="2974975" y="3554413"/>
              <a:ext cx="168275" cy="168275"/>
            </a:xfrm>
            <a:custGeom>
              <a:avLst/>
              <a:gdLst>
                <a:gd name="T0" fmla="*/ 106 w 211"/>
                <a:gd name="T1" fmla="*/ 0 h 211"/>
                <a:gd name="T2" fmla="*/ 134 w 211"/>
                <a:gd name="T3" fmla="*/ 3 h 211"/>
                <a:gd name="T4" fmla="*/ 159 w 211"/>
                <a:gd name="T5" fmla="*/ 14 h 211"/>
                <a:gd name="T6" fmla="*/ 180 w 211"/>
                <a:gd name="T7" fmla="*/ 31 h 211"/>
                <a:gd name="T8" fmla="*/ 197 w 211"/>
                <a:gd name="T9" fmla="*/ 52 h 211"/>
                <a:gd name="T10" fmla="*/ 208 w 211"/>
                <a:gd name="T11" fmla="*/ 77 h 211"/>
                <a:gd name="T12" fmla="*/ 211 w 211"/>
                <a:gd name="T13" fmla="*/ 105 h 211"/>
                <a:gd name="T14" fmla="*/ 208 w 211"/>
                <a:gd name="T15" fmla="*/ 134 h 211"/>
                <a:gd name="T16" fmla="*/ 197 w 211"/>
                <a:gd name="T17" fmla="*/ 158 h 211"/>
                <a:gd name="T18" fmla="*/ 180 w 211"/>
                <a:gd name="T19" fmla="*/ 181 h 211"/>
                <a:gd name="T20" fmla="*/ 159 w 211"/>
                <a:gd name="T21" fmla="*/ 197 h 211"/>
                <a:gd name="T22" fmla="*/ 134 w 211"/>
                <a:gd name="T23" fmla="*/ 207 h 211"/>
                <a:gd name="T24" fmla="*/ 106 w 211"/>
                <a:gd name="T25" fmla="*/ 211 h 211"/>
                <a:gd name="T26" fmla="*/ 77 w 211"/>
                <a:gd name="T27" fmla="*/ 207 h 211"/>
                <a:gd name="T28" fmla="*/ 53 w 211"/>
                <a:gd name="T29" fmla="*/ 197 h 211"/>
                <a:gd name="T30" fmla="*/ 30 w 211"/>
                <a:gd name="T31" fmla="*/ 181 h 211"/>
                <a:gd name="T32" fmla="*/ 14 w 211"/>
                <a:gd name="T33" fmla="*/ 158 h 211"/>
                <a:gd name="T34" fmla="*/ 4 w 211"/>
                <a:gd name="T35" fmla="*/ 134 h 211"/>
                <a:gd name="T36" fmla="*/ 0 w 211"/>
                <a:gd name="T37" fmla="*/ 105 h 211"/>
                <a:gd name="T38" fmla="*/ 4 w 211"/>
                <a:gd name="T39" fmla="*/ 77 h 211"/>
                <a:gd name="T40" fmla="*/ 14 w 211"/>
                <a:gd name="T41" fmla="*/ 52 h 211"/>
                <a:gd name="T42" fmla="*/ 30 w 211"/>
                <a:gd name="T43" fmla="*/ 31 h 211"/>
                <a:gd name="T44" fmla="*/ 53 w 211"/>
                <a:gd name="T45" fmla="*/ 14 h 211"/>
                <a:gd name="T46" fmla="*/ 77 w 211"/>
                <a:gd name="T47" fmla="*/ 3 h 211"/>
                <a:gd name="T48" fmla="*/ 106 w 211"/>
                <a:gd name="T4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211">
                  <a:moveTo>
                    <a:pt x="106" y="0"/>
                  </a:moveTo>
                  <a:lnTo>
                    <a:pt x="134" y="3"/>
                  </a:lnTo>
                  <a:lnTo>
                    <a:pt x="159" y="14"/>
                  </a:lnTo>
                  <a:lnTo>
                    <a:pt x="180" y="31"/>
                  </a:lnTo>
                  <a:lnTo>
                    <a:pt x="197" y="52"/>
                  </a:lnTo>
                  <a:lnTo>
                    <a:pt x="208" y="77"/>
                  </a:lnTo>
                  <a:lnTo>
                    <a:pt x="211" y="105"/>
                  </a:lnTo>
                  <a:lnTo>
                    <a:pt x="208" y="134"/>
                  </a:lnTo>
                  <a:lnTo>
                    <a:pt x="197" y="158"/>
                  </a:lnTo>
                  <a:lnTo>
                    <a:pt x="180" y="181"/>
                  </a:lnTo>
                  <a:lnTo>
                    <a:pt x="159" y="197"/>
                  </a:lnTo>
                  <a:lnTo>
                    <a:pt x="134" y="207"/>
                  </a:lnTo>
                  <a:lnTo>
                    <a:pt x="106" y="211"/>
                  </a:lnTo>
                  <a:lnTo>
                    <a:pt x="77" y="207"/>
                  </a:lnTo>
                  <a:lnTo>
                    <a:pt x="53" y="197"/>
                  </a:lnTo>
                  <a:lnTo>
                    <a:pt x="30" y="181"/>
                  </a:lnTo>
                  <a:lnTo>
                    <a:pt x="14" y="158"/>
                  </a:lnTo>
                  <a:lnTo>
                    <a:pt x="4" y="134"/>
                  </a:lnTo>
                  <a:lnTo>
                    <a:pt x="0" y="105"/>
                  </a:lnTo>
                  <a:lnTo>
                    <a:pt x="4" y="77"/>
                  </a:lnTo>
                  <a:lnTo>
                    <a:pt x="14" y="52"/>
                  </a:lnTo>
                  <a:lnTo>
                    <a:pt x="30" y="31"/>
                  </a:lnTo>
                  <a:lnTo>
                    <a:pt x="53" y="14"/>
                  </a:lnTo>
                  <a:lnTo>
                    <a:pt x="77" y="3"/>
                  </a:lnTo>
                  <a:lnTo>
                    <a:pt x="106" y="0"/>
                  </a:lnTo>
                  <a:close/>
                </a:path>
              </a:pathLst>
            </a:custGeom>
            <a:solidFill>
              <a:srgbClr val="F2EB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l-PL" sz="1350">
                <a:solidFill>
                  <a:srgbClr val="171717"/>
                </a:solidFill>
              </a:endParaRPr>
            </a:p>
          </p:txBody>
        </p:sp>
      </p:grpSp>
      <p:sp>
        <p:nvSpPr>
          <p:cNvPr id="32" name="Title 1"/>
          <p:cNvSpPr>
            <a:spLocks noGrp="1"/>
          </p:cNvSpPr>
          <p:nvPr>
            <p:ph type="title"/>
          </p:nvPr>
        </p:nvSpPr>
        <p:spPr>
          <a:xfrm>
            <a:off x="4099322" y="1672319"/>
            <a:ext cx="4786109" cy="2226671"/>
          </a:xfrm>
          <a:prstGeom prst="rect">
            <a:avLst/>
          </a:prstGeom>
        </p:spPr>
        <p:txBody>
          <a:bodyPr/>
          <a:lstStyle>
            <a:lvl1pPr>
              <a:defRPr sz="4050">
                <a:solidFill>
                  <a:schemeClr val="bg1"/>
                </a:solidFill>
                <a:latin typeface="+mj-lt"/>
                <a:ea typeface="Roboto Light" panose="02000000000000000000" pitchFamily="2" charset="0"/>
              </a:defRPr>
            </a:lvl1pPr>
          </a:lstStyle>
          <a:p>
            <a:r>
              <a:rPr lang="en-US" dirty="0"/>
              <a:t>Click to edit Master title style</a:t>
            </a:r>
            <a:endParaRPr lang="pl-PL" dirty="0"/>
          </a:p>
        </p:txBody>
      </p:sp>
    </p:spTree>
    <p:extLst>
      <p:ext uri="{BB962C8B-B14F-4D97-AF65-F5344CB8AC3E}">
        <p14:creationId xmlns:p14="http://schemas.microsoft.com/office/powerpoint/2010/main" val="135378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parator blue [without top bar version]">
    <p:spTree>
      <p:nvGrpSpPr>
        <p:cNvPr id="1" name=""/>
        <p:cNvGrpSpPr/>
        <p:nvPr/>
      </p:nvGrpSpPr>
      <p:grpSpPr>
        <a:xfrm>
          <a:off x="0" y="0"/>
          <a:ext cx="0" cy="0"/>
          <a:chOff x="0" y="0"/>
          <a:chExt cx="0" cy="0"/>
        </a:xfrm>
      </p:grpSpPr>
      <p:pic>
        <p:nvPicPr>
          <p:cNvPr id="19" name="Picture 18"/>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2" name="Title 1"/>
          <p:cNvSpPr>
            <a:spLocks noGrp="1"/>
          </p:cNvSpPr>
          <p:nvPr>
            <p:ph type="title"/>
          </p:nvPr>
        </p:nvSpPr>
        <p:spPr>
          <a:xfrm>
            <a:off x="311424" y="2074902"/>
            <a:ext cx="8477645" cy="994172"/>
          </a:xfrm>
          <a:prstGeom prst="rect">
            <a:avLst/>
          </a:prstGeom>
        </p:spPr>
        <p:txBody>
          <a:bodyPr/>
          <a:lstStyle>
            <a:lvl1pPr algn="ctr">
              <a:defRPr>
                <a:solidFill>
                  <a:schemeClr val="bg1"/>
                </a:solidFill>
                <a:latin typeface="+mj-lt"/>
                <a:ea typeface="Roboto Light" panose="02000000000000000000" pitchFamily="2" charset="0"/>
              </a:defRPr>
            </a:lvl1pPr>
          </a:lstStyle>
          <a:p>
            <a:r>
              <a:rPr lang="en-US" dirty="0"/>
              <a:t>Click to edit Master title style</a:t>
            </a:r>
            <a:endParaRPr lang="pl-PL" dirty="0"/>
          </a:p>
        </p:txBody>
      </p:sp>
    </p:spTree>
    <p:extLst>
      <p:ext uri="{BB962C8B-B14F-4D97-AF65-F5344CB8AC3E}">
        <p14:creationId xmlns:p14="http://schemas.microsoft.com/office/powerpoint/2010/main" val="2627134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832DB-5FE6-4DC4-A25C-204D39A2224F}"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6EA09-30D2-4BBF-8634-0EAF8196EBAF}" type="slidenum">
              <a:rPr lang="en-US" smtClean="0"/>
              <a:t>‹#›</a:t>
            </a:fld>
            <a:endParaRPr lang="en-US"/>
          </a:p>
        </p:txBody>
      </p:sp>
    </p:spTree>
    <p:extLst>
      <p:ext uri="{BB962C8B-B14F-4D97-AF65-F5344CB8AC3E}">
        <p14:creationId xmlns:p14="http://schemas.microsoft.com/office/powerpoint/2010/main" val="2747235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323529" y="1059583"/>
            <a:ext cx="8496944" cy="35305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solidFill>
                  <a:srgbClr val="383A35">
                    <a:lumMod val="40000"/>
                    <a:lumOff val="60000"/>
                  </a:srgbClr>
                </a:solidFill>
              </a:rPr>
              <a:pPr/>
              <a:t>‹#›</a:t>
            </a:fld>
            <a:endParaRPr lang="en-US" dirty="0">
              <a:solidFill>
                <a:srgbClr val="383A35">
                  <a:lumMod val="40000"/>
                  <a:lumOff val="60000"/>
                </a:srgbClr>
              </a:solidFill>
            </a:endParaRPr>
          </a:p>
        </p:txBody>
      </p:sp>
      <p:sp>
        <p:nvSpPr>
          <p:cNvPr id="5" name="Footer Placeholder 4"/>
          <p:cNvSpPr>
            <a:spLocks noGrp="1"/>
          </p:cNvSpPr>
          <p:nvPr>
            <p:ph type="ftr" sz="quarter" idx="11"/>
          </p:nvPr>
        </p:nvSpPr>
        <p:spPr>
          <a:xfrm>
            <a:off x="3028950" y="4992478"/>
            <a:ext cx="3086100" cy="151023"/>
          </a:xfrm>
        </p:spPr>
        <p:txBody>
          <a:bodyPr/>
          <a:lstStyle>
            <a:lvl1pPr>
              <a:defRPr>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
        <p:nvSpPr>
          <p:cNvPr id="8" name="Title Placeholder 1"/>
          <p:cNvSpPr>
            <a:spLocks noGrp="1"/>
          </p:cNvSpPr>
          <p:nvPr>
            <p:ph type="title"/>
          </p:nvPr>
        </p:nvSpPr>
        <p:spPr>
          <a:xfrm>
            <a:off x="323529" y="327571"/>
            <a:ext cx="8496943" cy="568220"/>
          </a:xfrm>
          <a:prstGeom prst="rect">
            <a:avLst/>
          </a:prstGeom>
        </p:spPr>
        <p:txBody>
          <a:bodyPr vert="horz" lIns="91440" tIns="45720" rIns="91440" bIns="45720" rtlCol="0" anchor="t">
            <a:normAutofit/>
          </a:bodyPr>
          <a:lstStyle>
            <a:lvl1pPr algn="l">
              <a:defRPr/>
            </a:lvl1pPr>
          </a:lstStyle>
          <a:p>
            <a:r>
              <a:rPr lang="en-US" dirty="0"/>
              <a:t>Click to add title</a:t>
            </a:r>
          </a:p>
        </p:txBody>
      </p:sp>
    </p:spTree>
    <p:extLst>
      <p:ext uri="{BB962C8B-B14F-4D97-AF65-F5344CB8AC3E}">
        <p14:creationId xmlns:p14="http://schemas.microsoft.com/office/powerpoint/2010/main" val="3415992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black">
    <p:spTree>
      <p:nvGrpSpPr>
        <p:cNvPr id="1" name=""/>
        <p:cNvGrpSpPr/>
        <p:nvPr/>
      </p:nvGrpSpPr>
      <p:grpSpPr>
        <a:xfrm>
          <a:off x="0" y="0"/>
          <a:ext cx="0" cy="0"/>
          <a:chOff x="0" y="0"/>
          <a:chExt cx="0" cy="0"/>
        </a:xfrm>
      </p:grpSpPr>
      <p:sp>
        <p:nvSpPr>
          <p:cNvPr id="17" name="Rectangle 16"/>
          <p:cNvSpPr/>
          <p:nvPr userDrawn="1"/>
        </p:nvSpPr>
        <p:spPr>
          <a:xfrm>
            <a:off x="0" y="0"/>
            <a:ext cx="9144000" cy="5143500"/>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383A35"/>
              </a:solidFill>
            </a:endParaRPr>
          </a:p>
        </p:txBody>
      </p:sp>
      <p:sp>
        <p:nvSpPr>
          <p:cNvPr id="18" name="Title 1"/>
          <p:cNvSpPr>
            <a:spLocks noGrp="1"/>
          </p:cNvSpPr>
          <p:nvPr>
            <p:ph type="title"/>
          </p:nvPr>
        </p:nvSpPr>
        <p:spPr>
          <a:xfrm>
            <a:off x="556433" y="2050400"/>
            <a:ext cx="7886700" cy="1619232"/>
          </a:xfrm>
          <a:prstGeom prst="rect">
            <a:avLst/>
          </a:prstGeom>
        </p:spPr>
        <p:txBody>
          <a:bodyPr/>
          <a:lstStyle>
            <a:lvl1pPr>
              <a:defRPr sz="4500">
                <a:solidFill>
                  <a:schemeClr val="bg1"/>
                </a:solidFill>
                <a:latin typeface="+mj-lt"/>
                <a:ea typeface="Roboto Light" panose="02000000000000000000" pitchFamily="2" charset="0"/>
              </a:defRPr>
            </a:lvl1pPr>
          </a:lstStyle>
          <a:p>
            <a:r>
              <a:rPr lang="de-AT" noProof="0"/>
              <a:t>Click to edit Master title style</a:t>
            </a:r>
            <a:endParaRPr lang="en-US" noProof="0" dirty="0"/>
          </a:p>
        </p:txBody>
      </p:sp>
    </p:spTree>
    <p:extLst>
      <p:ext uri="{BB962C8B-B14F-4D97-AF65-F5344CB8AC3E}">
        <p14:creationId xmlns:p14="http://schemas.microsoft.com/office/powerpoint/2010/main" val="962022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457189"/>
            <a:fld id="{361E82BE-B626-4EB2-8898-B03C44A2E9A4}" type="slidenum">
              <a:rPr lang="en-US" smtClean="0">
                <a:solidFill>
                  <a:srgbClr val="383A35">
                    <a:tint val="75000"/>
                  </a:srgbClr>
                </a:solidFill>
              </a:rPr>
              <a:pPr defTabSz="457189"/>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457189"/>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62526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1" y="322"/>
            <a:ext cx="9143429" cy="5143178"/>
          </a:xfrm>
          <a:prstGeom prst="rect">
            <a:avLst/>
          </a:prstGeom>
        </p:spPr>
      </p:pic>
      <p:sp>
        <p:nvSpPr>
          <p:cNvPr id="2" name="Footer Placeholder 1"/>
          <p:cNvSpPr>
            <a:spLocks noGrp="1"/>
          </p:cNvSpPr>
          <p:nvPr>
            <p:ph type="ftr" sz="quarter" idx="11"/>
          </p:nvPr>
        </p:nvSpPr>
        <p:spPr/>
        <p:txBody>
          <a:bodyPr/>
          <a:lstStyle>
            <a:lvl1pPr>
              <a:defRPr>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
        <p:nvSpPr>
          <p:cNvPr id="4" name="Slide Number Placeholder 3"/>
          <p:cNvSpPr>
            <a:spLocks noGrp="1"/>
          </p:cNvSpPr>
          <p:nvPr>
            <p:ph type="sldNum" sz="quarter" idx="12"/>
          </p:nvPr>
        </p:nvSpPr>
        <p:spPr/>
        <p:txBody>
          <a:bodyPr/>
          <a:lstStyle>
            <a:lvl1pPr>
              <a:defRPr>
                <a:solidFill>
                  <a:schemeClr val="tx1">
                    <a:lumMod val="40000"/>
                    <a:lumOff val="60000"/>
                  </a:schemeClr>
                </a:solidFill>
              </a:defRPr>
            </a:lvl1pPr>
          </a:lstStyle>
          <a:p>
            <a:fld id="{43BA0369-9F40-4B56-945B-D8308AE94A9C}" type="slidenum">
              <a:rPr lang="en-US" smtClean="0">
                <a:solidFill>
                  <a:srgbClr val="383A35">
                    <a:lumMod val="40000"/>
                    <a:lumOff val="60000"/>
                  </a:srgbClr>
                </a:solidFill>
              </a:rPr>
              <a:pPr/>
              <a:t>‹#›</a:t>
            </a:fld>
            <a:endParaRPr lang="en-US" dirty="0">
              <a:solidFill>
                <a:srgbClr val="383A35">
                  <a:lumMod val="40000"/>
                  <a:lumOff val="60000"/>
                </a:srgbClr>
              </a:solidFill>
            </a:endParaRPr>
          </a:p>
        </p:txBody>
      </p:sp>
      <p:sp>
        <p:nvSpPr>
          <p:cNvPr id="6" name="Title 5"/>
          <p:cNvSpPr>
            <a:spLocks noGrp="1"/>
          </p:cNvSpPr>
          <p:nvPr>
            <p:ph type="title" hasCustomPrompt="1"/>
          </p:nvPr>
        </p:nvSpPr>
        <p:spPr>
          <a:xfrm>
            <a:off x="256448" y="1434254"/>
            <a:ext cx="5918151" cy="568220"/>
          </a:xfrm>
        </p:spPr>
        <p:txBody>
          <a:bodyPr anchor="b">
            <a:noAutofit/>
          </a:bodyPr>
          <a:lstStyle>
            <a:lvl1pPr algn="l">
              <a:defRPr sz="4050">
                <a:solidFill>
                  <a:schemeClr val="bg1"/>
                </a:solidFill>
              </a:defRPr>
            </a:lvl1pPr>
          </a:lstStyle>
          <a:p>
            <a:r>
              <a:rPr lang="en-US" dirty="0"/>
              <a:t>Presentation Title</a:t>
            </a:r>
          </a:p>
        </p:txBody>
      </p:sp>
      <p:sp>
        <p:nvSpPr>
          <p:cNvPr id="10" name="Text Placeholder 9"/>
          <p:cNvSpPr>
            <a:spLocks noGrp="1"/>
          </p:cNvSpPr>
          <p:nvPr>
            <p:ph type="body" sz="quarter" idx="13" hasCustomPrompt="1"/>
          </p:nvPr>
        </p:nvSpPr>
        <p:spPr>
          <a:xfrm>
            <a:off x="265607" y="2214800"/>
            <a:ext cx="5330471" cy="428625"/>
          </a:xfrm>
        </p:spPr>
        <p:txBody>
          <a:bodyPr>
            <a:noAutofit/>
          </a:bodyPr>
          <a:lstStyle>
            <a:lvl1pPr marL="0" indent="0" algn="l">
              <a:buNone/>
              <a:defRPr>
                <a:solidFill>
                  <a:schemeClr val="bg1"/>
                </a:solidFill>
              </a:defRPr>
            </a:lvl1pPr>
          </a:lstStyle>
          <a:p>
            <a:pPr lvl="0"/>
            <a:r>
              <a:rPr lang="en-US" dirty="0"/>
              <a:t>Subtitle</a:t>
            </a:r>
          </a:p>
        </p:txBody>
      </p:sp>
      <p:sp>
        <p:nvSpPr>
          <p:cNvPr id="7" name="Text Placeholder 9"/>
          <p:cNvSpPr>
            <a:spLocks noGrp="1"/>
          </p:cNvSpPr>
          <p:nvPr>
            <p:ph type="body" sz="quarter" idx="14" hasCustomPrompt="1"/>
          </p:nvPr>
        </p:nvSpPr>
        <p:spPr>
          <a:xfrm>
            <a:off x="256449" y="3135824"/>
            <a:ext cx="5018785" cy="428625"/>
          </a:xfrm>
        </p:spPr>
        <p:txBody>
          <a:bodyPr anchor="ctr" anchorCtr="0">
            <a:noAutofit/>
          </a:bodyPr>
          <a:lstStyle>
            <a:lvl1pPr marL="0" indent="0" algn="l">
              <a:buNone/>
              <a:defRPr sz="1575" baseline="0">
                <a:solidFill>
                  <a:schemeClr val="bg1"/>
                </a:solidFill>
              </a:defRPr>
            </a:lvl1pPr>
          </a:lstStyle>
          <a:p>
            <a:pPr lvl="0"/>
            <a:r>
              <a:rPr lang="en-US" dirty="0"/>
              <a:t>Speaker Name and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7157" y="4659189"/>
            <a:ext cx="1882658" cy="338291"/>
          </a:xfrm>
          <a:prstGeom prst="rect">
            <a:avLst/>
          </a:prstGeom>
        </p:spPr>
      </p:pic>
    </p:spTree>
    <p:extLst>
      <p:ext uri="{BB962C8B-B14F-4D97-AF65-F5344CB8AC3E}">
        <p14:creationId xmlns:p14="http://schemas.microsoft.com/office/powerpoint/2010/main" val="100979977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mphasis">
    <p:bg>
      <p:bgPr>
        <a:solidFill>
          <a:schemeClr val="accent1">
            <a:lumMod val="75000"/>
          </a:schemeClr>
        </a:solidFill>
        <a:effectLst/>
      </p:bgPr>
    </p:bg>
    <p:spTree>
      <p:nvGrpSpPr>
        <p:cNvPr id="1" name=""/>
        <p:cNvGrpSpPr/>
        <p:nvPr/>
      </p:nvGrpSpPr>
      <p:grpSpPr>
        <a:xfrm>
          <a:off x="0" y="0"/>
          <a:ext cx="0" cy="0"/>
          <a:chOff x="0" y="0"/>
          <a:chExt cx="0" cy="0"/>
        </a:xfrm>
      </p:grpSpPr>
      <p:sp>
        <p:nvSpPr>
          <p:cNvPr id="40" name="Title 1"/>
          <p:cNvSpPr>
            <a:spLocks noGrp="1"/>
          </p:cNvSpPr>
          <p:nvPr>
            <p:ph type="title" hasCustomPrompt="1"/>
          </p:nvPr>
        </p:nvSpPr>
        <p:spPr>
          <a:xfrm>
            <a:off x="711843" y="1672319"/>
            <a:ext cx="4786109" cy="2226671"/>
          </a:xfrm>
          <a:prstGeom prst="rect">
            <a:avLst/>
          </a:prstGeom>
        </p:spPr>
        <p:txBody>
          <a:bodyPr>
            <a:noAutofit/>
          </a:bodyPr>
          <a:lstStyle>
            <a:lvl1pPr>
              <a:defRPr sz="4050">
                <a:solidFill>
                  <a:schemeClr val="tx1"/>
                </a:solidFill>
                <a:latin typeface="+mj-lt"/>
                <a:ea typeface="Roboto Light" panose="02000000000000000000" pitchFamily="2" charset="0"/>
              </a:defRPr>
            </a:lvl1pPr>
          </a:lstStyle>
          <a:p>
            <a:r>
              <a:rPr lang="en-US" dirty="0"/>
              <a:t>Click to add section title</a:t>
            </a:r>
            <a:endParaRPr lang="pl-PL"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79415" y="1276589"/>
            <a:ext cx="3464585" cy="4080816"/>
          </a:xfrm>
          <a:prstGeom prst="rect">
            <a:avLst/>
          </a:prstGeom>
        </p:spPr>
      </p:pic>
      <p:sp>
        <p:nvSpPr>
          <p:cNvPr id="2" name="Footer Placeholder 1"/>
          <p:cNvSpPr>
            <a:spLocks noGrp="1"/>
          </p:cNvSpPr>
          <p:nvPr>
            <p:ph type="ftr" sz="quarter" idx="10"/>
          </p:nvPr>
        </p:nvSpPr>
        <p:spPr/>
        <p:txBody>
          <a:bodyPr/>
          <a:lstStyle>
            <a:lvl1pPr>
              <a:defRPr>
                <a:solidFill>
                  <a:schemeClr val="tx1">
                    <a:lumMod val="85000"/>
                  </a:schemeClr>
                </a:solidFill>
              </a:defRPr>
            </a:lvl1pPr>
          </a:lstStyle>
          <a:p>
            <a:r>
              <a:rPr lang="en-US" dirty="0">
                <a:solidFill>
                  <a:srgbClr val="FFFFFF">
                    <a:lumMod val="85000"/>
                  </a:srgbClr>
                </a:solidFill>
              </a:rPr>
              <a:t>Confidential, Dynatrace, LLC</a:t>
            </a:r>
          </a:p>
        </p:txBody>
      </p:sp>
      <p:sp>
        <p:nvSpPr>
          <p:cNvPr id="3" name="Slide Number Placeholder 2"/>
          <p:cNvSpPr>
            <a:spLocks noGrp="1"/>
          </p:cNvSpPr>
          <p:nvPr>
            <p:ph type="sldNum" sz="quarter" idx="11"/>
          </p:nvPr>
        </p:nvSpPr>
        <p:spPr/>
        <p:txBody>
          <a:bodyPr/>
          <a:lstStyle/>
          <a:p>
            <a:fld id="{361E82BE-B626-4EB2-8898-B03C44A2E9A4}"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8477790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457178"/>
            <a:fld id="{361E82BE-B626-4EB2-8898-B03C44A2E9A4}" type="slidenum">
              <a:rPr lang="en-US" smtClean="0">
                <a:solidFill>
                  <a:srgbClr val="383A35">
                    <a:tint val="75000"/>
                  </a:srgbClr>
                </a:solidFill>
              </a:rPr>
              <a:pPr defTabSz="457178"/>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457178"/>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642351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832DB-5FE6-4DC4-A25C-204D39A2224F}"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6EA09-30D2-4BBF-8634-0EAF8196EBAF}" type="slidenum">
              <a:rPr lang="en-US" smtClean="0"/>
              <a:t>‹#›</a:t>
            </a:fld>
            <a:endParaRPr lang="en-US"/>
          </a:p>
        </p:txBody>
      </p:sp>
    </p:spTree>
    <p:extLst>
      <p:ext uri="{BB962C8B-B14F-4D97-AF65-F5344CB8AC3E}">
        <p14:creationId xmlns:p14="http://schemas.microsoft.com/office/powerpoint/2010/main" val="650845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457178"/>
            <a:fld id="{361E82BE-B626-4EB2-8898-B03C44A2E9A4}" type="slidenum">
              <a:rPr lang="en-US" smtClean="0">
                <a:solidFill>
                  <a:srgbClr val="383A35">
                    <a:tint val="75000"/>
                  </a:srgbClr>
                </a:solidFill>
              </a:rPr>
              <a:pPr defTabSz="457178"/>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457178"/>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198172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832DB-5FE6-4DC4-A25C-204D39A2224F}" type="datetimeFigureOut">
              <a:rPr lang="en-US" smtClean="0"/>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6EA09-30D2-4BBF-8634-0EAF8196EBAF}" type="slidenum">
              <a:rPr lang="en-US" smtClean="0"/>
              <a:t>‹#›</a:t>
            </a:fld>
            <a:endParaRPr lang="en-US"/>
          </a:p>
        </p:txBody>
      </p:sp>
    </p:spTree>
    <p:extLst>
      <p:ext uri="{BB962C8B-B14F-4D97-AF65-F5344CB8AC3E}">
        <p14:creationId xmlns:p14="http://schemas.microsoft.com/office/powerpoint/2010/main" val="615718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9598982"/>
      </p:ext>
    </p:extLst>
  </p:cSld>
  <p:clrMapOvr>
    <a:masterClrMapping/>
  </p:clrMapOvr>
  <p:extLst>
    <p:ext uri="{DCECCB84-F9BA-43D5-87BE-67443E8EF086}">
      <p15:sldGuideLst xmlns:p15="http://schemas.microsoft.com/office/powerpoint/2012/main">
        <p15:guide id="1" orient="horz" pos="156">
          <p15:clr>
            <a:srgbClr val="FBAE40"/>
          </p15:clr>
        </p15:guide>
        <p15:guide id="2" pos="192">
          <p15:clr>
            <a:srgbClr val="FBAE40"/>
          </p15:clr>
        </p15:guide>
        <p15:guide id="3" pos="5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parator blue [without top bar version]">
    <p:spTree>
      <p:nvGrpSpPr>
        <p:cNvPr id="1" name=""/>
        <p:cNvGrpSpPr/>
        <p:nvPr/>
      </p:nvGrpSpPr>
      <p:grpSpPr>
        <a:xfrm>
          <a:off x="0" y="0"/>
          <a:ext cx="0" cy="0"/>
          <a:chOff x="0" y="0"/>
          <a:chExt cx="0" cy="0"/>
        </a:xfrm>
      </p:grpSpPr>
      <p:pic>
        <p:nvPicPr>
          <p:cNvPr id="19" name="Picture 18"/>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2" name="Title 1"/>
          <p:cNvSpPr>
            <a:spLocks noGrp="1"/>
          </p:cNvSpPr>
          <p:nvPr>
            <p:ph type="title"/>
          </p:nvPr>
        </p:nvSpPr>
        <p:spPr>
          <a:xfrm>
            <a:off x="311424" y="2074902"/>
            <a:ext cx="8477645" cy="994172"/>
          </a:xfrm>
          <a:prstGeom prst="rect">
            <a:avLst/>
          </a:prstGeom>
        </p:spPr>
        <p:txBody>
          <a:bodyPr/>
          <a:lstStyle>
            <a:lvl1pPr algn="ctr">
              <a:defRPr>
                <a:solidFill>
                  <a:schemeClr val="bg1"/>
                </a:solidFill>
                <a:latin typeface="+mj-lt"/>
                <a:ea typeface="Roboto Light" panose="02000000000000000000" pitchFamily="2" charset="0"/>
              </a:defRPr>
            </a:lvl1pPr>
          </a:lstStyle>
          <a:p>
            <a:r>
              <a:rPr lang="en-US" dirty="0"/>
              <a:t>Click to edit Master title style</a:t>
            </a:r>
            <a:endParaRPr lang="pl-PL" dirty="0"/>
          </a:p>
        </p:txBody>
      </p:sp>
    </p:spTree>
    <p:extLst>
      <p:ext uri="{BB962C8B-B14F-4D97-AF65-F5344CB8AC3E}">
        <p14:creationId xmlns:p14="http://schemas.microsoft.com/office/powerpoint/2010/main" val="40800524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4.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70" y="4873704"/>
            <a:ext cx="1150994" cy="232448"/>
          </a:xfrm>
          <a:prstGeom prst="rect">
            <a:avLst/>
          </a:prstGeom>
        </p:spPr>
      </p:pic>
      <p:sp>
        <p:nvSpPr>
          <p:cNvPr id="2" name="Title Placeholder 1"/>
          <p:cNvSpPr>
            <a:spLocks noGrp="1"/>
          </p:cNvSpPr>
          <p:nvPr>
            <p:ph type="title"/>
          </p:nvPr>
        </p:nvSpPr>
        <p:spPr>
          <a:xfrm>
            <a:off x="891541" y="327570"/>
            <a:ext cx="7358982" cy="568220"/>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891541" y="1369219"/>
            <a:ext cx="7358982"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537629" y="4992477"/>
            <a:ext cx="606371" cy="151023"/>
          </a:xfrm>
          <a:prstGeom prst="rect">
            <a:avLst/>
          </a:prstGeom>
        </p:spPr>
        <p:txBody>
          <a:bodyPr vert="horz" lIns="91440" tIns="45720" rIns="91440" bIns="45720" rtlCol="0" anchor="ctr"/>
          <a:lstStyle>
            <a:lvl1pPr algn="r">
              <a:defRPr sz="750">
                <a:solidFill>
                  <a:schemeClr val="tx1">
                    <a:tint val="75000"/>
                  </a:schemeClr>
                </a:solidFill>
              </a:defRPr>
            </a:lvl1pPr>
          </a:lstStyle>
          <a:p>
            <a:fld id="{361E82BE-B626-4EB2-8898-B03C44A2E9A4}" type="slidenum">
              <a:rPr lang="en-US" smtClean="0">
                <a:solidFill>
                  <a:srgbClr val="383A35">
                    <a:tint val="75000"/>
                  </a:srgbClr>
                </a:solidFill>
              </a:rPr>
              <a:pPr/>
              <a:t>‹#›</a:t>
            </a:fld>
            <a:endParaRPr lang="en-US" dirty="0">
              <a:solidFill>
                <a:srgbClr val="383A35">
                  <a:tint val="75000"/>
                </a:srgbClr>
              </a:solidFill>
            </a:endParaRPr>
          </a:p>
        </p:txBody>
      </p:sp>
      <p:sp>
        <p:nvSpPr>
          <p:cNvPr id="7" name="Footer Placeholder 6"/>
          <p:cNvSpPr>
            <a:spLocks noGrp="1"/>
          </p:cNvSpPr>
          <p:nvPr>
            <p:ph type="ftr" sz="quarter" idx="3"/>
          </p:nvPr>
        </p:nvSpPr>
        <p:spPr>
          <a:xfrm>
            <a:off x="3028950" y="4992477"/>
            <a:ext cx="3086100" cy="151023"/>
          </a:xfrm>
          <a:prstGeom prst="rect">
            <a:avLst/>
          </a:prstGeom>
        </p:spPr>
        <p:txBody>
          <a:bodyPr vert="horz" lIns="91440" tIns="45720" rIns="91440" bIns="45720" rtlCol="0" anchor="ctr"/>
          <a:lstStyle>
            <a:lvl1pPr algn="ctr">
              <a:defRPr sz="750">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Tree>
    <p:extLst>
      <p:ext uri="{BB962C8B-B14F-4D97-AF65-F5344CB8AC3E}">
        <p14:creationId xmlns:p14="http://schemas.microsoft.com/office/powerpoint/2010/main" val="1918985146"/>
      </p:ext>
    </p:extLst>
  </p:cSld>
  <p:clrMap bg1="dk1" tx1="lt1" bg2="dk2" tx2="lt2" accent1="accent1" accent2="accent2" accent3="accent3" accent4="accent4" accent5="accent5" accent6="accent6" hlink="hlink" folHlink="folHlink"/>
  <p:sldLayoutIdLst>
    <p:sldLayoutId id="2147483774" r:id="rId1"/>
  </p:sldLayoutIdLst>
  <p:hf sldNum="0" hdr="0" dt="0"/>
  <p:txStyles>
    <p:titleStyle>
      <a:lvl1pPr algn="ctr" defTabSz="685800" rtl="0" eaLnBrk="1" latinLnBrk="0" hangingPunct="1">
        <a:lnSpc>
          <a:spcPct val="90000"/>
        </a:lnSpc>
        <a:spcBef>
          <a:spcPct val="0"/>
        </a:spcBef>
        <a:buNone/>
        <a:defRPr sz="3000" kern="1200">
          <a:solidFill>
            <a:srgbClr val="383A35"/>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750"/>
        </a:spcAft>
        <a:buClr>
          <a:schemeClr val="accent1"/>
        </a:buClr>
        <a:buFont typeface="Arial"/>
        <a:buChar char="•"/>
        <a:defRPr sz="2100" kern="1200">
          <a:solidFill>
            <a:schemeClr val="tx1"/>
          </a:solidFill>
          <a:latin typeface="+mj-lt"/>
          <a:ea typeface="+mn-ea"/>
          <a:cs typeface="Calibri Light"/>
        </a:defRPr>
      </a:lvl1pPr>
      <a:lvl2pPr marL="514350" indent="-171450" algn="l" defTabSz="685800"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kern="1200">
          <a:solidFill>
            <a:schemeClr val="bg2"/>
          </a:solidFill>
          <a:latin typeface="+mj-lt"/>
          <a:ea typeface="+mn-ea"/>
          <a:cs typeface="+mn-cs"/>
        </a:defRPr>
      </a:lvl2pPr>
      <a:lvl3pPr marL="857250" indent="-171450" algn="l" defTabSz="685800"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b="0" kern="1200">
          <a:solidFill>
            <a:schemeClr val="bg2"/>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1170" y="4873704"/>
            <a:ext cx="1150994" cy="232448"/>
          </a:xfrm>
          <a:prstGeom prst="rect">
            <a:avLst/>
          </a:prstGeom>
        </p:spPr>
      </p:pic>
      <p:sp>
        <p:nvSpPr>
          <p:cNvPr id="2" name="Title Placeholder 1"/>
          <p:cNvSpPr>
            <a:spLocks noGrp="1"/>
          </p:cNvSpPr>
          <p:nvPr>
            <p:ph type="title"/>
          </p:nvPr>
        </p:nvSpPr>
        <p:spPr>
          <a:xfrm>
            <a:off x="891541" y="327570"/>
            <a:ext cx="7358982" cy="568220"/>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891541" y="1369219"/>
            <a:ext cx="7358982"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537629" y="4992477"/>
            <a:ext cx="606371" cy="151023"/>
          </a:xfrm>
          <a:prstGeom prst="rect">
            <a:avLst/>
          </a:prstGeom>
        </p:spPr>
        <p:txBody>
          <a:bodyPr vert="horz" lIns="91440" tIns="45720" rIns="91440" bIns="45720" rtlCol="0" anchor="ctr"/>
          <a:lstStyle>
            <a:lvl1pPr algn="r">
              <a:defRPr sz="750">
                <a:solidFill>
                  <a:schemeClr val="tx1">
                    <a:tint val="75000"/>
                  </a:schemeClr>
                </a:solidFill>
              </a:defRPr>
            </a:lvl1pPr>
          </a:lstStyle>
          <a:p>
            <a:fld id="{361E82BE-B626-4EB2-8898-B03C44A2E9A4}" type="slidenum">
              <a:rPr lang="en-US" smtClean="0">
                <a:solidFill>
                  <a:srgbClr val="383A35">
                    <a:tint val="75000"/>
                  </a:srgbClr>
                </a:solidFill>
              </a:rPr>
              <a:pPr/>
              <a:t>‹#›</a:t>
            </a:fld>
            <a:endParaRPr lang="en-US" dirty="0">
              <a:solidFill>
                <a:srgbClr val="383A35">
                  <a:tint val="75000"/>
                </a:srgbClr>
              </a:solidFill>
            </a:endParaRPr>
          </a:p>
        </p:txBody>
      </p:sp>
      <p:sp>
        <p:nvSpPr>
          <p:cNvPr id="7" name="Footer Placeholder 6"/>
          <p:cNvSpPr>
            <a:spLocks noGrp="1"/>
          </p:cNvSpPr>
          <p:nvPr>
            <p:ph type="ftr" sz="quarter" idx="3"/>
          </p:nvPr>
        </p:nvSpPr>
        <p:spPr>
          <a:xfrm>
            <a:off x="3028950" y="4992477"/>
            <a:ext cx="3086100" cy="151023"/>
          </a:xfrm>
          <a:prstGeom prst="rect">
            <a:avLst/>
          </a:prstGeom>
        </p:spPr>
        <p:txBody>
          <a:bodyPr vert="horz" lIns="91440" tIns="45720" rIns="91440" bIns="45720" rtlCol="0" anchor="ctr"/>
          <a:lstStyle>
            <a:lvl1pPr algn="ctr">
              <a:defRPr sz="750">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Tree>
    <p:extLst>
      <p:ext uri="{BB962C8B-B14F-4D97-AF65-F5344CB8AC3E}">
        <p14:creationId xmlns:p14="http://schemas.microsoft.com/office/powerpoint/2010/main" val="3039566065"/>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826" r:id="rId3"/>
    <p:sldLayoutId id="2147483827" r:id="rId4"/>
  </p:sldLayoutIdLst>
  <p:hf sldNum="0" hdr="0" dt="0"/>
  <p:txStyles>
    <p:titleStyle>
      <a:lvl1pPr algn="ctr" defTabSz="685800" rtl="0" eaLnBrk="1" latinLnBrk="0" hangingPunct="1">
        <a:lnSpc>
          <a:spcPct val="90000"/>
        </a:lnSpc>
        <a:spcBef>
          <a:spcPct val="0"/>
        </a:spcBef>
        <a:buNone/>
        <a:defRPr sz="3000" kern="1200">
          <a:solidFill>
            <a:srgbClr val="4C4C4C"/>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750"/>
        </a:spcAft>
        <a:buClr>
          <a:schemeClr val="accent1"/>
        </a:buClr>
        <a:buFont typeface="Arial"/>
        <a:buChar char="•"/>
        <a:defRPr sz="2100" kern="1200">
          <a:solidFill>
            <a:srgbClr val="303030"/>
          </a:solidFill>
          <a:latin typeface="+mj-lt"/>
          <a:ea typeface="+mn-ea"/>
          <a:cs typeface="Calibri Light"/>
        </a:defRPr>
      </a:lvl1pPr>
      <a:lvl2pPr marL="514350" indent="-171450" algn="l" defTabSz="685800"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kern="1200">
          <a:solidFill>
            <a:srgbClr val="555F60"/>
          </a:solidFill>
          <a:latin typeface="+mj-lt"/>
          <a:ea typeface="+mn-ea"/>
          <a:cs typeface="+mn-cs"/>
        </a:defRPr>
      </a:lvl2pPr>
      <a:lvl3pPr marL="857250" indent="-171450" algn="l" defTabSz="685800"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b="0" kern="1200">
          <a:solidFill>
            <a:schemeClr val="bg2"/>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458669"/>
      </p:ext>
    </p:extLst>
  </p:cSld>
  <p:clrMap bg1="lt1" tx1="dk1" bg2="lt2" tx2="dk2" accent1="accent1" accent2="accent2" accent3="accent3" accent4="accent4" accent5="accent5" accent6="accent6" hlink="hlink" folHlink="folHlink"/>
  <p:txStyles>
    <p:titleStyle>
      <a:lvl1pPr algn="l" defTabSz="91435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8"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4" indent="-228588"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7"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1171" y="4873705"/>
            <a:ext cx="1150994" cy="232448"/>
          </a:xfrm>
          <a:prstGeom prst="rect">
            <a:avLst/>
          </a:prstGeom>
        </p:spPr>
      </p:pic>
      <p:sp>
        <p:nvSpPr>
          <p:cNvPr id="2" name="Title Placeholder 1"/>
          <p:cNvSpPr>
            <a:spLocks noGrp="1"/>
          </p:cNvSpPr>
          <p:nvPr>
            <p:ph type="title"/>
          </p:nvPr>
        </p:nvSpPr>
        <p:spPr>
          <a:xfrm>
            <a:off x="891541" y="327571"/>
            <a:ext cx="7358982" cy="568220"/>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891541" y="1369219"/>
            <a:ext cx="7358982"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537631" y="4992479"/>
            <a:ext cx="606371" cy="151023"/>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457178" fontAlgn="auto">
              <a:spcBef>
                <a:spcPts val="0"/>
              </a:spcBef>
              <a:spcAft>
                <a:spcPts val="0"/>
              </a:spcAft>
            </a:pPr>
            <a:fld id="{361E82BE-B626-4EB2-8898-B03C44A2E9A4}" type="slidenum">
              <a:rPr lang="en-US" smtClean="0">
                <a:solidFill>
                  <a:srgbClr val="383A35">
                    <a:tint val="75000"/>
                  </a:srgbClr>
                </a:solidFill>
                <a:latin typeface="Calibri"/>
                <a:cs typeface="+mn-cs"/>
              </a:rPr>
              <a:pPr defTabSz="457178" fontAlgn="auto">
                <a:spcBef>
                  <a:spcPts val="0"/>
                </a:spcBef>
                <a:spcAft>
                  <a:spcPts val="0"/>
                </a:spcAft>
              </a:pPr>
              <a:t>‹#›</a:t>
            </a:fld>
            <a:endParaRPr lang="en-US" dirty="0">
              <a:solidFill>
                <a:srgbClr val="383A35">
                  <a:tint val="75000"/>
                </a:srgbClr>
              </a:solidFill>
              <a:latin typeface="Calibri"/>
              <a:cs typeface="+mn-cs"/>
            </a:endParaRPr>
          </a:p>
        </p:txBody>
      </p:sp>
      <p:sp>
        <p:nvSpPr>
          <p:cNvPr id="7" name="Footer Placeholder 6"/>
          <p:cNvSpPr>
            <a:spLocks noGrp="1"/>
          </p:cNvSpPr>
          <p:nvPr>
            <p:ph type="ftr" sz="quarter" idx="3"/>
          </p:nvPr>
        </p:nvSpPr>
        <p:spPr>
          <a:xfrm>
            <a:off x="3028950" y="4992479"/>
            <a:ext cx="3086100" cy="151023"/>
          </a:xfrm>
          <a:prstGeom prst="rect">
            <a:avLst/>
          </a:prstGeom>
        </p:spPr>
        <p:txBody>
          <a:bodyPr vert="horz" lIns="91440" tIns="45720" rIns="91440" bIns="45720" rtlCol="0" anchor="ctr"/>
          <a:lstStyle>
            <a:lvl1pPr algn="ctr">
              <a:defRPr sz="750">
                <a:solidFill>
                  <a:schemeClr val="tx1">
                    <a:lumMod val="40000"/>
                    <a:lumOff val="60000"/>
                  </a:schemeClr>
                </a:solidFill>
              </a:defRPr>
            </a:lvl1pPr>
          </a:lstStyle>
          <a:p>
            <a:pPr defTabSz="457178" fontAlgn="auto">
              <a:spcBef>
                <a:spcPts val="0"/>
              </a:spcBef>
              <a:spcAft>
                <a:spcPts val="0"/>
              </a:spcAft>
            </a:pPr>
            <a:r>
              <a:rPr lang="en-US">
                <a:solidFill>
                  <a:srgbClr val="383A35">
                    <a:lumMod val="40000"/>
                    <a:lumOff val="60000"/>
                  </a:srgbClr>
                </a:solidFill>
                <a:latin typeface="Calibri"/>
                <a:cs typeface="+mn-cs"/>
              </a:rPr>
              <a:t>Confidential, Dynatrace, LLC</a:t>
            </a:r>
            <a:endParaRPr lang="en-US" dirty="0">
              <a:solidFill>
                <a:srgbClr val="383A35">
                  <a:lumMod val="40000"/>
                  <a:lumOff val="60000"/>
                </a:srgbClr>
              </a:solidFill>
              <a:latin typeface="Calibri"/>
              <a:cs typeface="+mn-cs"/>
            </a:endParaRPr>
          </a:p>
        </p:txBody>
      </p:sp>
    </p:spTree>
    <p:extLst>
      <p:ext uri="{BB962C8B-B14F-4D97-AF65-F5344CB8AC3E}">
        <p14:creationId xmlns:p14="http://schemas.microsoft.com/office/powerpoint/2010/main" val="814982316"/>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8" r:id="rId3"/>
    <p:sldLayoutId id="2147483837" r:id="rId4"/>
    <p:sldLayoutId id="2147483838" r:id="rId5"/>
  </p:sldLayoutIdLst>
  <p:hf sldNum="0" hdr="0" dt="0"/>
  <p:txStyles>
    <p:titleStyle>
      <a:lvl1pPr algn="ctr" defTabSz="685766" rtl="0" eaLnBrk="1" latinLnBrk="0" hangingPunct="1">
        <a:lnSpc>
          <a:spcPct val="90000"/>
        </a:lnSpc>
        <a:spcBef>
          <a:spcPct val="0"/>
        </a:spcBef>
        <a:buNone/>
        <a:defRPr sz="3000" kern="1200">
          <a:solidFill>
            <a:srgbClr val="4C4C4C"/>
          </a:solidFill>
          <a:latin typeface="+mj-lt"/>
          <a:ea typeface="+mj-ea"/>
          <a:cs typeface="+mj-cs"/>
        </a:defRPr>
      </a:lvl1pPr>
    </p:titleStyle>
    <p:bodyStyle>
      <a:lvl1pPr marL="171442" indent="-171442" algn="l" defTabSz="685766" rtl="0" eaLnBrk="1" latinLnBrk="0" hangingPunct="1">
        <a:lnSpc>
          <a:spcPct val="100000"/>
        </a:lnSpc>
        <a:spcBef>
          <a:spcPts val="0"/>
        </a:spcBef>
        <a:spcAft>
          <a:spcPts val="750"/>
        </a:spcAft>
        <a:buClr>
          <a:schemeClr val="accent1"/>
        </a:buClr>
        <a:buFont typeface="Arial"/>
        <a:buChar char="•"/>
        <a:defRPr sz="2100" kern="1200">
          <a:solidFill>
            <a:srgbClr val="303030"/>
          </a:solidFill>
          <a:latin typeface="+mj-lt"/>
          <a:ea typeface="+mn-ea"/>
          <a:cs typeface="Calibri Light"/>
        </a:defRPr>
      </a:lvl1pPr>
      <a:lvl2pPr marL="514325" indent="-171442" algn="l" defTabSz="685766"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kern="1200">
          <a:solidFill>
            <a:srgbClr val="555F60"/>
          </a:solidFill>
          <a:latin typeface="+mj-lt"/>
          <a:ea typeface="+mn-ea"/>
          <a:cs typeface="+mn-cs"/>
        </a:defRPr>
      </a:lvl2pPr>
      <a:lvl3pPr marL="857207" indent="-171442" algn="l" defTabSz="685766"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b="0" kern="1200">
          <a:solidFill>
            <a:schemeClr val="bg2"/>
          </a:solidFill>
          <a:latin typeface="+mj-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40874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9"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l-P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1171" y="4873705"/>
            <a:ext cx="1150994" cy="232448"/>
          </a:xfrm>
          <a:prstGeom prst="rect">
            <a:avLst/>
          </a:prstGeom>
        </p:spPr>
      </p:pic>
      <p:sp>
        <p:nvSpPr>
          <p:cNvPr id="2" name="Title Placeholder 1"/>
          <p:cNvSpPr>
            <a:spLocks noGrp="1"/>
          </p:cNvSpPr>
          <p:nvPr>
            <p:ph type="title"/>
          </p:nvPr>
        </p:nvSpPr>
        <p:spPr>
          <a:xfrm>
            <a:off x="891541" y="327571"/>
            <a:ext cx="7358982" cy="568220"/>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891541" y="1369219"/>
            <a:ext cx="7358982"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537630" y="4992478"/>
            <a:ext cx="606371" cy="151023"/>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457189"/>
            <a:fld id="{361E82BE-B626-4EB2-8898-B03C44A2E9A4}" type="slidenum">
              <a:rPr lang="en-US" smtClean="0">
                <a:solidFill>
                  <a:srgbClr val="383A35">
                    <a:tint val="75000"/>
                  </a:srgbClr>
                </a:solidFill>
              </a:rPr>
              <a:pPr defTabSz="457189"/>
              <a:t>‹#›</a:t>
            </a:fld>
            <a:endParaRPr lang="en-US" dirty="0">
              <a:solidFill>
                <a:srgbClr val="383A35">
                  <a:tint val="75000"/>
                </a:srgbClr>
              </a:solidFill>
            </a:endParaRPr>
          </a:p>
        </p:txBody>
      </p:sp>
      <p:sp>
        <p:nvSpPr>
          <p:cNvPr id="7" name="Footer Placeholder 6"/>
          <p:cNvSpPr>
            <a:spLocks noGrp="1"/>
          </p:cNvSpPr>
          <p:nvPr>
            <p:ph type="ftr" sz="quarter" idx="3"/>
          </p:nvPr>
        </p:nvSpPr>
        <p:spPr>
          <a:xfrm>
            <a:off x="3028950" y="4992478"/>
            <a:ext cx="3086100" cy="151023"/>
          </a:xfrm>
          <a:prstGeom prst="rect">
            <a:avLst/>
          </a:prstGeom>
        </p:spPr>
        <p:txBody>
          <a:bodyPr vert="horz" lIns="91440" tIns="45720" rIns="91440" bIns="45720" rtlCol="0" anchor="ctr"/>
          <a:lstStyle>
            <a:lvl1pPr algn="ctr">
              <a:defRPr sz="750">
                <a:solidFill>
                  <a:schemeClr val="tx1">
                    <a:lumMod val="40000"/>
                    <a:lumOff val="60000"/>
                  </a:schemeClr>
                </a:solidFill>
              </a:defRPr>
            </a:lvl1pPr>
          </a:lstStyle>
          <a:p>
            <a:pPr defTabSz="457189"/>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1948100423"/>
      </p:ext>
    </p:extLst>
  </p:cSld>
  <p:clrMap bg1="dk1" tx1="lt1" bg2="dk2" tx2="lt2" accent1="accent1" accent2="accent2" accent3="accent3" accent4="accent4" accent5="accent5" accent6="accent6" hlink="hlink" folHlink="folHlink"/>
  <p:sldLayoutIdLst>
    <p:sldLayoutId id="2147483833" r:id="rId1"/>
    <p:sldLayoutId id="2147483835" r:id="rId2"/>
    <p:sldLayoutId id="2147483836" r:id="rId3"/>
  </p:sldLayoutIdLst>
  <p:hf sldNum="0" hdr="0" dt="0"/>
  <p:txStyles>
    <p:titleStyle>
      <a:lvl1pPr algn="ctr" defTabSz="685783" rtl="0" eaLnBrk="1" latinLnBrk="0" hangingPunct="1">
        <a:lnSpc>
          <a:spcPct val="90000"/>
        </a:lnSpc>
        <a:spcBef>
          <a:spcPct val="0"/>
        </a:spcBef>
        <a:buNone/>
        <a:defRPr sz="3000" kern="1200">
          <a:solidFill>
            <a:srgbClr val="4C4C4C"/>
          </a:solidFill>
          <a:latin typeface="+mj-lt"/>
          <a:ea typeface="+mj-ea"/>
          <a:cs typeface="+mj-cs"/>
        </a:defRPr>
      </a:lvl1pPr>
    </p:titleStyle>
    <p:bodyStyle>
      <a:lvl1pPr marL="171446" indent="-171446" algn="l" defTabSz="685783" rtl="0" eaLnBrk="1" latinLnBrk="0" hangingPunct="1">
        <a:lnSpc>
          <a:spcPct val="100000"/>
        </a:lnSpc>
        <a:spcBef>
          <a:spcPts val="0"/>
        </a:spcBef>
        <a:spcAft>
          <a:spcPts val="750"/>
        </a:spcAft>
        <a:buClr>
          <a:schemeClr val="accent1"/>
        </a:buClr>
        <a:buFont typeface="Arial"/>
        <a:buChar char="•"/>
        <a:defRPr sz="2100" kern="1200">
          <a:solidFill>
            <a:srgbClr val="303030"/>
          </a:solidFill>
          <a:latin typeface="+mj-lt"/>
          <a:ea typeface="+mn-ea"/>
          <a:cs typeface="Calibri Light"/>
        </a:defRPr>
      </a:lvl1pPr>
      <a:lvl2pPr marL="514337" indent="-171446" algn="l" defTabSz="685783"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kern="1200">
          <a:solidFill>
            <a:srgbClr val="555F60"/>
          </a:solidFill>
          <a:latin typeface="+mj-lt"/>
          <a:ea typeface="+mn-ea"/>
          <a:cs typeface="+mn-cs"/>
        </a:defRPr>
      </a:lvl2pPr>
      <a:lvl3pPr marL="857228" indent="-171446" algn="l" defTabSz="685783" rtl="0" eaLnBrk="1" latinLnBrk="0" hangingPunct="1">
        <a:lnSpc>
          <a:spcPct val="100000"/>
        </a:lnSpc>
        <a:spcBef>
          <a:spcPts val="0"/>
        </a:spcBef>
        <a:spcAft>
          <a:spcPts val="750"/>
        </a:spcAft>
        <a:buClr>
          <a:srgbClr val="606B6C"/>
        </a:buClr>
        <a:buSzPct val="80000"/>
        <a:buFont typeface="Arial" panose="020B0604020202020204" pitchFamily="34" charset="0"/>
        <a:buChar char="•"/>
        <a:defRPr sz="1800" b="0" kern="1200">
          <a:solidFill>
            <a:schemeClr val="bg2"/>
          </a:solidFill>
          <a:latin typeface="+mj-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8.png"/><Relationship Id="rId3" Type="http://schemas.openxmlformats.org/officeDocument/2006/relationships/image" Target="../media/image1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34.png"/><Relationship Id="rId2" Type="http://schemas.openxmlformats.org/officeDocument/2006/relationships/notesSlide" Target="../notesSlides/notesSlide8.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69.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hyperlink" Target="https://www.apicasystem.com/load-testing/" TargetMode="External"/><Relationship Id="rId2" Type="http://schemas.openxmlformats.org/officeDocument/2006/relationships/hyperlink" Target="https://aws.amazon.com/codepipeline" TargetMode="External"/><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hyperlink" Target="http://bit.ly/dttutorial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github.com/jsicree/perf-demo"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71.png"/><Relationship Id="rId12"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73.png"/><Relationship Id="rId10" Type="http://schemas.openxmlformats.org/officeDocument/2006/relationships/image" Target="../media/image72.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www.apicasystem.com/" TargetMode="External"/><Relationship Id="rId2" Type="http://schemas.openxmlformats.org/officeDocument/2006/relationships/hyperlink" Target="http://aws.amazon.com/" TargetMode="External"/><Relationship Id="rId1" Type="http://schemas.openxmlformats.org/officeDocument/2006/relationships/slideLayout" Target="../slideLayouts/slideLayout10.xml"/><Relationship Id="rId5" Type="http://schemas.openxmlformats.org/officeDocument/2006/relationships/hyperlink" Target="https://github.com/jsicree" TargetMode="External"/><Relationship Id="rId4" Type="http://schemas.openxmlformats.org/officeDocument/2006/relationships/hyperlink" Target="http://bit.ly/dtpersona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apicasystem.com/" TargetMode="External"/><Relationship Id="rId7" Type="http://schemas.openxmlformats.org/officeDocument/2006/relationships/image" Target="../media/image12.jpeg"/><Relationship Id="rId2" Type="http://schemas.openxmlformats.org/officeDocument/2006/relationships/hyperlink" Target="http://www.cgi.com/" TargetMode="Externa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hyperlink" Target="http://bit.ly/pureperf" TargetMode="External"/><Relationship Id="rId3" Type="http://schemas.openxmlformats.org/officeDocument/2006/relationships/hyperlink" Target="http://bit.ly/dttutorials" TargetMode="External"/><Relationship Id="rId7" Type="http://schemas.openxmlformats.org/officeDocument/2006/relationships/hyperlink" Target="http://bit.ly/sharepurepath" TargetMode="External"/><Relationship Id="rId2" Type="http://schemas.openxmlformats.org/officeDocument/2006/relationships/hyperlink" Target="http://www.cgi.com/perform" TargetMode="External"/><Relationship Id="rId1" Type="http://schemas.openxmlformats.org/officeDocument/2006/relationships/slideLayout" Target="../slideLayouts/slideLayout10.xml"/><Relationship Id="rId6" Type="http://schemas.openxmlformats.org/officeDocument/2006/relationships/hyperlink" Target="http://bit.ly/dtpersonal" TargetMode="External"/><Relationship Id="rId5" Type="http://schemas.openxmlformats.org/officeDocument/2006/relationships/hyperlink" Target="http://answers.dynatrace.com/" TargetMode="External"/><Relationship Id="rId4" Type="http://schemas.openxmlformats.org/officeDocument/2006/relationships/hyperlink" Target="http://apmu.dynatrace.com/" TargetMode="External"/><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aws.amazon.com/devops/continuous-delivery/" TargetMode="External"/><Relationship Id="rId2" Type="http://schemas.openxmlformats.org/officeDocument/2006/relationships/hyperlink" Target="https://aws.amazon.com/devops/continuous-integration/" TargetMode="Externa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apicasystem.com/load-testing/" TargetMode="Externa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eg"/></Relationships>
</file>

<file path=ppt/slides/_rels/slide5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9.pn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04.png"/><Relationship Id="rId4" Type="http://schemas.openxmlformats.org/officeDocument/2006/relationships/image" Target="../media/image110.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1237386"/>
            <a:ext cx="8709341" cy="568220"/>
          </a:xfrm>
        </p:spPr>
        <p:txBody>
          <a:bodyPr/>
          <a:lstStyle/>
          <a:p>
            <a:r>
              <a:rPr lang="en-US" b="1" dirty="0"/>
              <a:t>Scaling DevOps Deployments with AWS </a:t>
            </a:r>
            <a:r>
              <a:rPr lang="en-US" b="1" dirty="0" err="1"/>
              <a:t>CodePipeline</a:t>
            </a:r>
            <a:r>
              <a:rPr lang="en-US" b="1" dirty="0"/>
              <a:t> and Dynatrace AppMon</a:t>
            </a:r>
            <a:endParaRPr lang="en-US" i="1" dirty="0"/>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76229" y="3592490"/>
            <a:ext cx="667028" cy="81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7760158" y="3594470"/>
            <a:ext cx="1431001" cy="656757"/>
          </a:xfrm>
          <a:prstGeom prst="rect">
            <a:avLst/>
          </a:prstGeom>
        </p:spPr>
        <p:txBody>
          <a:bodyPr vert="horz"/>
          <a:lstStyle>
            <a:defPPr>
              <a:defRPr lang="en-US"/>
            </a:defPPr>
            <a:lvl1pPr marR="0" indent="0" defTabSz="1219170" fontAlgn="base">
              <a:lnSpc>
                <a:spcPct val="80000"/>
              </a:lnSpc>
              <a:spcBef>
                <a:spcPts val="800"/>
              </a:spcBef>
              <a:spcAft>
                <a:spcPts val="800"/>
              </a:spcAft>
              <a:buClr>
                <a:srgbClr val="DE5D5A"/>
              </a:buClr>
              <a:buSzTx/>
              <a:buFont typeface="Arial" charset="0"/>
              <a:buNone/>
              <a:tabLst/>
              <a:defRPr sz="1000" b="0" i="0">
                <a:latin typeface="Open Sans"/>
                <a:ea typeface="MS PGothic" panose="020B0600070205080204" pitchFamily="34" charset="-128"/>
                <a:cs typeface="Open Sans"/>
                <a:rtl val="0"/>
              </a:defRPr>
            </a:lvl1pPr>
            <a:lvl2pPr marL="742950" indent="-285750" fontAlgn="base">
              <a:lnSpc>
                <a:spcPct val="90000"/>
              </a:lnSpc>
              <a:spcBef>
                <a:spcPts val="600"/>
              </a:spcBef>
              <a:spcAft>
                <a:spcPts val="600"/>
              </a:spcAft>
              <a:buClr>
                <a:schemeClr val="accent2"/>
              </a:buClr>
              <a:buFont typeface="Arial" charset="0"/>
              <a:buChar char="–"/>
              <a:defRPr sz="2200">
                <a:ea typeface="MS PGothic" panose="020B0600070205080204" pitchFamily="34" charset="-128"/>
                <a:cs typeface="Lucida Sans Unicode" pitchFamily="34" charset="0"/>
              </a:defRPr>
            </a:lvl2pPr>
            <a:lvl3pPr marL="1143000" indent="-228600" fontAlgn="base">
              <a:lnSpc>
                <a:spcPct val="90000"/>
              </a:lnSpc>
              <a:spcBef>
                <a:spcPts val="600"/>
              </a:spcBef>
              <a:spcAft>
                <a:spcPts val="600"/>
              </a:spcAft>
              <a:buClr>
                <a:schemeClr val="accent2"/>
              </a:buClr>
              <a:buFont typeface="Arial" charset="0"/>
              <a:buChar char="•"/>
              <a:defRPr sz="2400">
                <a:ea typeface="MS PGothic" panose="020B0600070205080204" pitchFamily="34" charset="-128"/>
                <a:cs typeface="Lucida Sans Unicode" pitchFamily="34" charset="0"/>
              </a:defRPr>
            </a:lvl3pPr>
            <a:lvl4pPr marL="1600200" indent="-228600" fontAlgn="base">
              <a:lnSpc>
                <a:spcPct val="90000"/>
              </a:lnSpc>
              <a:spcBef>
                <a:spcPts val="600"/>
              </a:spcBef>
              <a:spcAft>
                <a:spcPts val="600"/>
              </a:spcAft>
              <a:buClr>
                <a:schemeClr val="accent2"/>
              </a:buClr>
              <a:buFont typeface="Arial" charset="0"/>
              <a:buChar char="–"/>
              <a:defRPr sz="1600">
                <a:ea typeface="MS PGothic" panose="020B0600070205080204" pitchFamily="34" charset="-128"/>
                <a:cs typeface="Lucida Sans Unicode" pitchFamily="34" charset="0"/>
              </a:defRPr>
            </a:lvl4pPr>
            <a:lvl5pPr marL="2057400" indent="-228600" fontAlgn="base">
              <a:spcBef>
                <a:spcPct val="20000"/>
              </a:spcBef>
              <a:spcAft>
                <a:spcPct val="0"/>
              </a:spcAft>
              <a:buFont typeface="Arial" charset="0"/>
              <a:buChar char="»"/>
              <a:defRPr sz="2000">
                <a:latin typeface="Lucida Sans Unicode" pitchFamily="34" charset="0"/>
                <a:ea typeface="MS PGothic" panose="020B0600070205080204" pitchFamily="34" charset="-128"/>
                <a:cs typeface="Lucida Sans Unicode"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solidFill>
                  <a:schemeClr val="bg1"/>
                </a:solidFill>
                <a:sym typeface="Arial"/>
              </a:rPr>
              <a:t>Andi Grabner</a:t>
            </a:r>
          </a:p>
          <a:p>
            <a:r>
              <a:rPr lang="it-IT" dirty="0">
                <a:solidFill>
                  <a:schemeClr val="bg1"/>
                </a:solidFill>
                <a:sym typeface="Arial"/>
              </a:rPr>
              <a:t>DevOps @ Dynatrace</a:t>
            </a:r>
          </a:p>
          <a:p>
            <a:r>
              <a:rPr lang="it-IT" dirty="0">
                <a:solidFill>
                  <a:schemeClr val="bg1"/>
                </a:solidFill>
                <a:sym typeface="Arial"/>
              </a:rPr>
              <a:t>@grabnerandi</a:t>
            </a:r>
          </a:p>
          <a:p>
            <a:endParaRPr lang="en-US" dirty="0">
              <a:solidFill>
                <a:schemeClr val="bg1"/>
              </a:solidFill>
              <a:sym typeface="Arial"/>
            </a:endParaRPr>
          </a:p>
        </p:txBody>
      </p:sp>
      <p:sp>
        <p:nvSpPr>
          <p:cNvPr id="6" name="Text Placeholder 2"/>
          <p:cNvSpPr txBox="1">
            <a:spLocks/>
          </p:cNvSpPr>
          <p:nvPr/>
        </p:nvSpPr>
        <p:spPr>
          <a:xfrm>
            <a:off x="1078550" y="3629023"/>
            <a:ext cx="1513450" cy="656757"/>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bg1"/>
                </a:solidFill>
                <a:sym typeface="Arial"/>
                <a:rtl val="0"/>
              </a:rPr>
              <a:t>Rob Jahn</a:t>
            </a:r>
          </a:p>
          <a:p>
            <a:pPr defTabSz="1219170">
              <a:spcBef>
                <a:spcPts val="800"/>
              </a:spcBef>
              <a:spcAft>
                <a:spcPts val="800"/>
              </a:spcAft>
              <a:buClr>
                <a:srgbClr val="DE5D5A"/>
              </a:buClr>
            </a:pPr>
            <a:r>
              <a:rPr lang="de-DE" sz="1000" dirty="0">
                <a:solidFill>
                  <a:schemeClr val="bg1"/>
                </a:solidFill>
                <a:sym typeface="Arial"/>
                <a:rtl val="0"/>
              </a:rPr>
              <a:t>Sr. Consultant @ CGI</a:t>
            </a:r>
          </a:p>
          <a:p>
            <a:pPr defTabSz="1219170">
              <a:spcBef>
                <a:spcPts val="800"/>
              </a:spcBef>
              <a:spcAft>
                <a:spcPts val="800"/>
              </a:spcAft>
              <a:buClr>
                <a:srgbClr val="DE5D5A"/>
              </a:buClr>
            </a:pPr>
            <a:r>
              <a:rPr lang="de-DE" sz="1000" dirty="0">
                <a:solidFill>
                  <a:schemeClr val="bg1"/>
                </a:solidFill>
                <a:sym typeface="Arial"/>
                <a:rtl val="0"/>
              </a:rPr>
              <a:t>@RobJahn45</a:t>
            </a:r>
            <a:endParaRPr lang="de-AT" sz="1000" dirty="0">
              <a:solidFill>
                <a:schemeClr val="bg1"/>
              </a:solidFill>
              <a:sym typeface="Arial"/>
              <a:rtl val="0"/>
            </a:endParaRPr>
          </a:p>
        </p:txBody>
      </p:sp>
      <p:sp>
        <p:nvSpPr>
          <p:cNvPr id="7" name="Text Placeholder 2"/>
          <p:cNvSpPr txBox="1">
            <a:spLocks/>
          </p:cNvSpPr>
          <p:nvPr/>
        </p:nvSpPr>
        <p:spPr>
          <a:xfrm>
            <a:off x="3377701" y="3629022"/>
            <a:ext cx="1513450" cy="656757"/>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bg1"/>
                </a:solidFill>
                <a:sym typeface="Arial"/>
                <a:rtl val="0"/>
              </a:rPr>
              <a:t>Joe Sicree</a:t>
            </a:r>
          </a:p>
          <a:p>
            <a:pPr defTabSz="1219170">
              <a:spcBef>
                <a:spcPts val="800"/>
              </a:spcBef>
              <a:spcAft>
                <a:spcPts val="800"/>
              </a:spcAft>
              <a:buClr>
                <a:srgbClr val="DE5D5A"/>
              </a:buClr>
            </a:pPr>
            <a:r>
              <a:rPr lang="de-DE" sz="1000" dirty="0">
                <a:solidFill>
                  <a:schemeClr val="bg1"/>
                </a:solidFill>
                <a:sym typeface="Arial"/>
                <a:rtl val="0"/>
              </a:rPr>
              <a:t>Sr. Consultant @ CGI</a:t>
            </a:r>
          </a:p>
          <a:p>
            <a:pPr defTabSz="1219170">
              <a:spcBef>
                <a:spcPts val="800"/>
              </a:spcBef>
              <a:spcAft>
                <a:spcPts val="800"/>
              </a:spcAft>
              <a:buClr>
                <a:srgbClr val="DE5D5A"/>
              </a:buClr>
            </a:pPr>
            <a:r>
              <a:rPr lang="de-DE" sz="1000" dirty="0">
                <a:solidFill>
                  <a:schemeClr val="bg1"/>
                </a:solidFill>
                <a:sym typeface="Arial"/>
                <a:rtl val="0"/>
              </a:rPr>
              <a:t>@JoeSicree</a:t>
            </a:r>
            <a:endParaRPr lang="de-AT" sz="1000" dirty="0">
              <a:solidFill>
                <a:schemeClr val="bg1"/>
              </a:solidFill>
              <a:sym typeface="Arial"/>
              <a:rtl val="0"/>
            </a:endParaRPr>
          </a:p>
        </p:txBody>
      </p:sp>
      <p:sp>
        <p:nvSpPr>
          <p:cNvPr id="8" name="Text Placeholder 2"/>
          <p:cNvSpPr txBox="1">
            <a:spLocks/>
          </p:cNvSpPr>
          <p:nvPr/>
        </p:nvSpPr>
        <p:spPr>
          <a:xfrm>
            <a:off x="5560479" y="3629021"/>
            <a:ext cx="1513450" cy="958953"/>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bg1"/>
                </a:solidFill>
                <a:sym typeface="Arial"/>
                <a:rtl val="0"/>
              </a:rPr>
              <a:t>Daniel Freij</a:t>
            </a:r>
          </a:p>
          <a:p>
            <a:pPr defTabSz="1219170">
              <a:spcBef>
                <a:spcPts val="800"/>
              </a:spcBef>
              <a:spcAft>
                <a:spcPts val="800"/>
              </a:spcAft>
              <a:buClr>
                <a:srgbClr val="DE5D5A"/>
              </a:buClr>
            </a:pPr>
            <a:r>
              <a:rPr lang="de-DE" sz="1000" dirty="0">
                <a:solidFill>
                  <a:schemeClr val="bg1"/>
                </a:solidFill>
                <a:sym typeface="Arial"/>
                <a:rtl val="0"/>
              </a:rPr>
              <a:t>Sol. Engineer @ </a:t>
            </a:r>
            <a:r>
              <a:rPr lang="de-DE" sz="1000" dirty="0" err="1">
                <a:solidFill>
                  <a:schemeClr val="bg1"/>
                </a:solidFill>
                <a:sym typeface="Arial"/>
                <a:rtl val="0"/>
              </a:rPr>
              <a:t>Apica</a:t>
            </a:r>
            <a:endParaRPr lang="de-DE" sz="1000" dirty="0">
              <a:solidFill>
                <a:schemeClr val="bg1"/>
              </a:solidFill>
              <a:sym typeface="Arial"/>
              <a:rtl val="0"/>
            </a:endParaRPr>
          </a:p>
          <a:p>
            <a:pPr defTabSz="1219170">
              <a:spcBef>
                <a:spcPts val="800"/>
              </a:spcBef>
              <a:spcAft>
                <a:spcPts val="800"/>
              </a:spcAft>
              <a:buClr>
                <a:srgbClr val="DE5D5A"/>
              </a:buClr>
            </a:pPr>
            <a:r>
              <a:rPr lang="de-DE" sz="1000" dirty="0">
                <a:solidFill>
                  <a:schemeClr val="bg1"/>
                </a:solidFill>
                <a:sym typeface="Arial"/>
                <a:rtl val="0"/>
              </a:rPr>
              <a:t>@DanielFreij</a:t>
            </a:r>
            <a:endParaRPr lang="de-AT" sz="1000" dirty="0">
              <a:solidFill>
                <a:schemeClr val="bg1"/>
              </a:solidFill>
              <a:sym typeface="Arial"/>
              <a:rtl val="0"/>
            </a:endParaRPr>
          </a:p>
        </p:txBody>
      </p:sp>
      <p:pic>
        <p:nvPicPr>
          <p:cNvPr id="9" name="Picture 8"/>
          <p:cNvPicPr>
            <a:picLocks noChangeAspect="1"/>
          </p:cNvPicPr>
          <p:nvPr/>
        </p:nvPicPr>
        <p:blipFill>
          <a:blip r:embed="rId4"/>
          <a:stretch>
            <a:fillRect/>
          </a:stretch>
        </p:blipFill>
        <p:spPr>
          <a:xfrm>
            <a:off x="2668685" y="3635555"/>
            <a:ext cx="728662" cy="795337"/>
          </a:xfrm>
          <a:prstGeom prst="rect">
            <a:avLst/>
          </a:prstGeom>
        </p:spPr>
      </p:pic>
      <p:pic>
        <p:nvPicPr>
          <p:cNvPr id="10" name="Picture 9"/>
          <p:cNvPicPr>
            <a:picLocks noChangeAspect="1"/>
          </p:cNvPicPr>
          <p:nvPr/>
        </p:nvPicPr>
        <p:blipFill>
          <a:blip r:embed="rId5"/>
          <a:stretch>
            <a:fillRect/>
          </a:stretch>
        </p:blipFill>
        <p:spPr>
          <a:xfrm>
            <a:off x="353197" y="3635555"/>
            <a:ext cx="744999" cy="795337"/>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3053" y="3635555"/>
            <a:ext cx="808260" cy="847542"/>
          </a:xfrm>
          <a:prstGeom prst="rect">
            <a:avLst/>
          </a:prstGeom>
        </p:spPr>
      </p:pic>
      <p:sp>
        <p:nvSpPr>
          <p:cNvPr id="12" name="Rectangle 11"/>
          <p:cNvSpPr/>
          <p:nvPr/>
        </p:nvSpPr>
        <p:spPr>
          <a:xfrm>
            <a:off x="268462" y="1842137"/>
            <a:ext cx="7967081" cy="1431161"/>
          </a:xfrm>
          <a:prstGeom prst="rect">
            <a:avLst/>
          </a:prstGeom>
        </p:spPr>
        <p:txBody>
          <a:bodyPr wrap="square">
            <a:spAutoFit/>
          </a:bodyPr>
          <a:lstStyle/>
          <a:p>
            <a:pPr defTabSz="514350">
              <a:spcAft>
                <a:spcPts val="563"/>
              </a:spcAft>
              <a:buClr>
                <a:srgbClr val="1496FF"/>
              </a:buClr>
            </a:pPr>
            <a:r>
              <a:rPr lang="de-DE" dirty="0">
                <a:solidFill>
                  <a:srgbClr val="FFFFFF"/>
                </a:solidFill>
                <a:latin typeface="Calibri Light"/>
              </a:rPr>
              <a:t>Followed by Live Q&amp;A</a:t>
            </a:r>
          </a:p>
          <a:p>
            <a:pPr marL="257175" indent="-257175" defTabSz="514350">
              <a:spcAft>
                <a:spcPts val="563"/>
              </a:spcAft>
              <a:buClr>
                <a:srgbClr val="1496FF"/>
              </a:buClr>
              <a:buFont typeface="Symbol" panose="05050102010706020507" pitchFamily="18" charset="2"/>
              <a:buChar char="-"/>
            </a:pPr>
            <a:r>
              <a:rPr lang="de-DE" dirty="0">
                <a:solidFill>
                  <a:srgbClr val="FFFFFF"/>
                </a:solidFill>
                <a:latin typeface="Calibri Light"/>
              </a:rPr>
              <a:t>Part of Dynatrace Performance Clinic Series</a:t>
            </a:r>
          </a:p>
          <a:p>
            <a:pPr marL="257175" indent="-257175" defTabSz="514350">
              <a:spcAft>
                <a:spcPts val="563"/>
              </a:spcAft>
              <a:buClr>
                <a:srgbClr val="1496FF"/>
              </a:buClr>
              <a:buFont typeface="Symbol" panose="05050102010706020507" pitchFamily="18" charset="2"/>
              <a:buChar char="-"/>
            </a:pPr>
            <a:r>
              <a:rPr lang="de-DE" dirty="0" err="1">
                <a:solidFill>
                  <a:srgbClr val="FFFFFF"/>
                </a:solidFill>
                <a:latin typeface="Calibri Light"/>
              </a:rPr>
              <a:t>Get</a:t>
            </a:r>
            <a:r>
              <a:rPr lang="de-DE" dirty="0">
                <a:solidFill>
                  <a:srgbClr val="FFFFFF"/>
                </a:solidFill>
                <a:latin typeface="Calibri Light"/>
              </a:rPr>
              <a:t> Dynatrace AppMon: http://bit.ly/dtpersonal</a:t>
            </a:r>
          </a:p>
          <a:p>
            <a:pPr marL="257175" indent="-257175" defTabSz="514350">
              <a:spcAft>
                <a:spcPts val="563"/>
              </a:spcAft>
              <a:buClr>
                <a:srgbClr val="1496FF"/>
              </a:buClr>
              <a:buFont typeface="Symbol" panose="05050102010706020507" pitchFamily="18" charset="2"/>
              <a:buChar char="-"/>
            </a:pPr>
            <a:r>
              <a:rPr lang="en-US" dirty="0">
                <a:solidFill>
                  <a:srgbClr val="FFFFFF"/>
                </a:solidFill>
                <a:latin typeface="Calibri Light"/>
              </a:rPr>
              <a:t>Ask questions using the </a:t>
            </a:r>
            <a:r>
              <a:rPr lang="en-US" b="1" i="1" dirty="0">
                <a:solidFill>
                  <a:srgbClr val="FFFFFF"/>
                </a:solidFill>
                <a:latin typeface="Calibri Light"/>
              </a:rPr>
              <a:t>Questions Tab </a:t>
            </a:r>
            <a:r>
              <a:rPr lang="en-US" dirty="0">
                <a:solidFill>
                  <a:srgbClr val="FFFFFF"/>
                </a:solidFill>
                <a:latin typeface="Calibri Light"/>
              </a:rPr>
              <a:t>– or post on </a:t>
            </a:r>
            <a:r>
              <a:rPr lang="en-US" b="1" i="1" dirty="0">
                <a:solidFill>
                  <a:srgbClr val="FFFFFF"/>
                </a:solidFill>
                <a:latin typeface="Calibri Light"/>
              </a:rPr>
              <a:t>answers.dynatrace.com</a:t>
            </a:r>
            <a:endParaRPr lang="de-AT" b="1" i="1" dirty="0">
              <a:solidFill>
                <a:srgbClr val="FFFFFF"/>
              </a:solidFill>
              <a:latin typeface="Calibri Light"/>
            </a:endParaRPr>
          </a:p>
        </p:txBody>
      </p:sp>
    </p:spTree>
    <p:extLst>
      <p:ext uri="{BB962C8B-B14F-4D97-AF65-F5344CB8AC3E}">
        <p14:creationId xmlns:p14="http://schemas.microsoft.com/office/powerpoint/2010/main" val="2513022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38212" y="267494"/>
            <a:ext cx="7267575" cy="4495800"/>
          </a:xfrm>
          <a:prstGeom prst="rect">
            <a:avLst/>
          </a:prstGeom>
        </p:spPr>
      </p:pic>
      <p:pic>
        <p:nvPicPr>
          <p:cNvPr id="7" name="Picture 6"/>
          <p:cNvPicPr>
            <a:picLocks noChangeAspect="1"/>
          </p:cNvPicPr>
          <p:nvPr/>
        </p:nvPicPr>
        <p:blipFill>
          <a:blip r:embed="rId3"/>
          <a:stretch>
            <a:fillRect/>
          </a:stretch>
        </p:blipFill>
        <p:spPr>
          <a:xfrm>
            <a:off x="8316416" y="123478"/>
            <a:ext cx="744999" cy="795337"/>
          </a:xfrm>
          <a:prstGeom prst="rect">
            <a:avLst/>
          </a:prstGeom>
        </p:spPr>
      </p:pic>
      <p:pic>
        <p:nvPicPr>
          <p:cNvPr id="9" name="Picture 8"/>
          <p:cNvPicPr>
            <a:picLocks noChangeAspect="1"/>
          </p:cNvPicPr>
          <p:nvPr/>
        </p:nvPicPr>
        <p:blipFill>
          <a:blip r:embed="rId4"/>
          <a:stretch>
            <a:fillRect/>
          </a:stretch>
        </p:blipFill>
        <p:spPr>
          <a:xfrm>
            <a:off x="8324584" y="987574"/>
            <a:ext cx="728662" cy="795337"/>
          </a:xfrm>
          <a:prstGeom prst="rect">
            <a:avLst/>
          </a:prstGeom>
        </p:spPr>
      </p:pic>
    </p:spTree>
    <p:extLst>
      <p:ext uri="{BB962C8B-B14F-4D97-AF65-F5344CB8AC3E}">
        <p14:creationId xmlns:p14="http://schemas.microsoft.com/office/powerpoint/2010/main" val="4272508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AWS </a:t>
            </a:r>
            <a:r>
              <a:rPr lang="en-US" dirty="0" err="1"/>
              <a:t>CodePipeline</a:t>
            </a:r>
            <a:r>
              <a:rPr lang="en-US" dirty="0"/>
              <a:t>? How does </a:t>
            </a:r>
            <a:r>
              <a:rPr lang="en-US" dirty="0" err="1"/>
              <a:t>Apica</a:t>
            </a:r>
            <a:r>
              <a:rPr lang="en-US" dirty="0"/>
              <a:t> Load and Dynatrace fit in?</a:t>
            </a:r>
          </a:p>
        </p:txBody>
      </p:sp>
    </p:spTree>
    <p:extLst>
      <p:ext uri="{BB962C8B-B14F-4D97-AF65-F5344CB8AC3E}">
        <p14:creationId xmlns:p14="http://schemas.microsoft.com/office/powerpoint/2010/main" val="788168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9592" y="555526"/>
            <a:ext cx="2186927" cy="4138895"/>
          </a:xfrm>
          <a:prstGeom prst="rect">
            <a:avLst/>
          </a:prstGeom>
        </p:spPr>
      </p:pic>
      <p:pic>
        <p:nvPicPr>
          <p:cNvPr id="2054" name="Picture 6"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1" b="18096"/>
          <a:stretch/>
        </p:blipFill>
        <p:spPr bwMode="auto">
          <a:xfrm>
            <a:off x="2927807" y="802077"/>
            <a:ext cx="2096283" cy="3600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ws s3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2880" y="763846"/>
            <a:ext cx="432048" cy="3398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git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4321" y="844853"/>
            <a:ext cx="864720" cy="2259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enkin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8963" y="1563949"/>
            <a:ext cx="1225803" cy="3942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olano ci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4661" y="1345745"/>
            <a:ext cx="1107895" cy="6608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stretch>
            <a:fillRect/>
          </a:stretch>
        </p:blipFill>
        <p:spPr>
          <a:xfrm>
            <a:off x="3131515" y="2302573"/>
            <a:ext cx="1655028" cy="416462"/>
          </a:xfrm>
          <a:prstGeom prst="rect">
            <a:avLst/>
          </a:prstGeom>
        </p:spPr>
      </p:pic>
      <p:pic>
        <p:nvPicPr>
          <p:cNvPr id="11" name="Picture 10"/>
          <p:cNvPicPr>
            <a:picLocks noChangeAspect="1"/>
          </p:cNvPicPr>
          <p:nvPr/>
        </p:nvPicPr>
        <p:blipFill>
          <a:blip r:embed="rId10"/>
          <a:stretch>
            <a:fillRect/>
          </a:stretch>
        </p:blipFill>
        <p:spPr>
          <a:xfrm>
            <a:off x="4863226" y="2279172"/>
            <a:ext cx="1926503" cy="402371"/>
          </a:xfrm>
          <a:prstGeom prst="rect">
            <a:avLst/>
          </a:prstGeom>
        </p:spPr>
      </p:pic>
      <p:pic>
        <p:nvPicPr>
          <p:cNvPr id="2072" name="Picture 24" descr="Image result for aws elasticbeanstalk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75848" y="2242193"/>
            <a:ext cx="439350" cy="4393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jenkin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8963" y="3054349"/>
            <a:ext cx="1225803" cy="39422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apica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70345" y="2906208"/>
            <a:ext cx="1419475" cy="495453"/>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mage result for ghost inspector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4413" b="19659"/>
          <a:stretch/>
        </p:blipFill>
        <p:spPr bwMode="auto">
          <a:xfrm>
            <a:off x="3200666" y="3473603"/>
            <a:ext cx="1122395" cy="25200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unscop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24269" y="3431320"/>
            <a:ext cx="1150190" cy="2875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9"/>
          <a:stretch>
            <a:fillRect/>
          </a:stretch>
        </p:blipFill>
        <p:spPr>
          <a:xfrm>
            <a:off x="3148963" y="4257907"/>
            <a:ext cx="1655028" cy="416462"/>
          </a:xfrm>
          <a:prstGeom prst="rect">
            <a:avLst/>
          </a:prstGeom>
        </p:spPr>
      </p:pic>
      <p:pic>
        <p:nvPicPr>
          <p:cNvPr id="27" name="Picture 26"/>
          <p:cNvPicPr>
            <a:picLocks noChangeAspect="1"/>
          </p:cNvPicPr>
          <p:nvPr/>
        </p:nvPicPr>
        <p:blipFill>
          <a:blip r:embed="rId10"/>
          <a:stretch>
            <a:fillRect/>
          </a:stretch>
        </p:blipFill>
        <p:spPr>
          <a:xfrm>
            <a:off x="3842105" y="3928602"/>
            <a:ext cx="1926503" cy="402371"/>
          </a:xfrm>
          <a:prstGeom prst="rect">
            <a:avLst/>
          </a:prstGeom>
        </p:spPr>
      </p:pic>
      <p:pic>
        <p:nvPicPr>
          <p:cNvPr id="28" name="Picture 24" descr="Image result for aws elasticbeanstalk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51119" y="4146584"/>
            <a:ext cx="527785" cy="5277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098596" y="512185"/>
            <a:ext cx="5289828" cy="649932"/>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0" name="Rectangle 29"/>
          <p:cNvSpPr/>
          <p:nvPr/>
        </p:nvSpPr>
        <p:spPr>
          <a:xfrm>
            <a:off x="3094780" y="1316523"/>
            <a:ext cx="5293643" cy="649932"/>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1" name="Rectangle 30"/>
          <p:cNvSpPr/>
          <p:nvPr/>
        </p:nvSpPr>
        <p:spPr>
          <a:xfrm>
            <a:off x="3102107" y="2053642"/>
            <a:ext cx="5286315" cy="649932"/>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3100208" y="2776532"/>
            <a:ext cx="5288214" cy="986725"/>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3" name="Rectangle 32"/>
          <p:cNvSpPr/>
          <p:nvPr/>
        </p:nvSpPr>
        <p:spPr>
          <a:xfrm>
            <a:off x="3102106" y="3875304"/>
            <a:ext cx="5286315" cy="819117"/>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pic>
        <p:nvPicPr>
          <p:cNvPr id="34" name="Picture 2" descr="Image result for dynatrace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81663" y="1317768"/>
            <a:ext cx="1175783" cy="3296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94835" y="503988"/>
            <a:ext cx="575799" cy="2616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050" b="0" i="0" u="none" strike="noStrike" kern="0" cap="none" spc="0" normalizeH="0" baseline="0" noProof="0" dirty="0">
                <a:ln>
                  <a:noFill/>
                </a:ln>
                <a:solidFill>
                  <a:sysClr val="windowText" lastClr="000000"/>
                </a:solidFill>
                <a:effectLst/>
                <a:uLnTx/>
                <a:uFillTx/>
              </a:rPr>
              <a:t>Source</a:t>
            </a:r>
          </a:p>
        </p:txBody>
      </p:sp>
      <p:sp>
        <p:nvSpPr>
          <p:cNvPr id="36" name="TextBox 35"/>
          <p:cNvSpPr txBox="1"/>
          <p:nvPr/>
        </p:nvSpPr>
        <p:spPr>
          <a:xfrm>
            <a:off x="3089357" y="1312976"/>
            <a:ext cx="572961" cy="253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050" b="0" i="0" u="none" strike="noStrike" kern="0" cap="none" spc="0" normalizeH="0" baseline="0" noProof="0" dirty="0">
                <a:ln>
                  <a:noFill/>
                </a:ln>
                <a:solidFill>
                  <a:sysClr val="windowText" lastClr="000000"/>
                </a:solidFill>
                <a:effectLst/>
                <a:uLnTx/>
                <a:uFillTx/>
              </a:rPr>
              <a:t>Build</a:t>
            </a:r>
          </a:p>
        </p:txBody>
      </p:sp>
      <p:sp>
        <p:nvSpPr>
          <p:cNvPr id="37" name="TextBox 36"/>
          <p:cNvSpPr txBox="1"/>
          <p:nvPr/>
        </p:nvSpPr>
        <p:spPr>
          <a:xfrm>
            <a:off x="3081706" y="2038181"/>
            <a:ext cx="572961" cy="253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050" b="0" i="0" u="none" strike="noStrike" kern="0" cap="none" spc="0" normalizeH="0" baseline="0" noProof="0" dirty="0">
                <a:ln>
                  <a:noFill/>
                </a:ln>
                <a:solidFill>
                  <a:sysClr val="windowText" lastClr="000000"/>
                </a:solidFill>
                <a:effectLst/>
                <a:uLnTx/>
                <a:uFillTx/>
              </a:rPr>
              <a:t>Deploy</a:t>
            </a:r>
          </a:p>
        </p:txBody>
      </p:sp>
      <p:sp>
        <p:nvSpPr>
          <p:cNvPr id="38" name="TextBox 37"/>
          <p:cNvSpPr txBox="1"/>
          <p:nvPr/>
        </p:nvSpPr>
        <p:spPr>
          <a:xfrm>
            <a:off x="3104612" y="2763462"/>
            <a:ext cx="572961" cy="253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050" b="0" i="0" u="none" strike="noStrike" kern="0" cap="none" spc="0" normalizeH="0" baseline="0" noProof="0" dirty="0">
                <a:ln>
                  <a:noFill/>
                </a:ln>
                <a:solidFill>
                  <a:sysClr val="windowText" lastClr="000000"/>
                </a:solidFill>
                <a:effectLst/>
                <a:uLnTx/>
                <a:uFillTx/>
              </a:rPr>
              <a:t>Test</a:t>
            </a:r>
          </a:p>
        </p:txBody>
      </p:sp>
      <p:sp>
        <p:nvSpPr>
          <p:cNvPr id="39" name="TextBox 38"/>
          <p:cNvSpPr txBox="1"/>
          <p:nvPr/>
        </p:nvSpPr>
        <p:spPr>
          <a:xfrm>
            <a:off x="3089356" y="3884079"/>
            <a:ext cx="572961" cy="253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050" b="0" i="0" u="none" strike="noStrike" kern="0" cap="none" spc="0" normalizeH="0" baseline="0" noProof="0" dirty="0">
                <a:ln>
                  <a:noFill/>
                </a:ln>
                <a:solidFill>
                  <a:sysClr val="windowText" lastClr="000000"/>
                </a:solidFill>
                <a:effectLst/>
                <a:uLnTx/>
                <a:uFillTx/>
              </a:rPr>
              <a:t>Deploy</a:t>
            </a:r>
          </a:p>
        </p:txBody>
      </p:sp>
      <p:pic>
        <p:nvPicPr>
          <p:cNvPr id="40" name="Picture 2" descr="Image result for dynatrace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77721" y="2045447"/>
            <a:ext cx="1175783" cy="3296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dynatrace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75608" y="2790761"/>
            <a:ext cx="1175783" cy="32961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dynatrace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59921" y="3884079"/>
            <a:ext cx="1175783" cy="32961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Image result for xebialabs logo"/>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5315"/>
          <a:stretch/>
        </p:blipFill>
        <p:spPr bwMode="auto">
          <a:xfrm>
            <a:off x="6315493" y="4162702"/>
            <a:ext cx="450485" cy="4527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eamcity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23273" y="1358177"/>
            <a:ext cx="566624" cy="5666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azemeter logo"/>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9009" t="41968" r="19981" b="40578"/>
          <a:stretch/>
        </p:blipFill>
        <p:spPr bwMode="auto">
          <a:xfrm>
            <a:off x="4585439" y="3469416"/>
            <a:ext cx="1401719" cy="20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5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6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6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07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2052"/>
                                        </p:tgtEl>
                                        <p:attrNameLst>
                                          <p:attrName>style.visibility</p:attrName>
                                        </p:attrNameLst>
                                      </p:cBhvr>
                                      <p:to>
                                        <p:strVal val="visible"/>
                                      </p:to>
                                    </p:set>
                                    <p:animEffect transition="in" filter="fade">
                                      <p:cBhvr>
                                        <p:cTn id="60" dur="500"/>
                                        <p:tgtEl>
                                          <p:spTgt spid="205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animBg="1"/>
      <p:bldP spid="32" grpId="0" animBg="1"/>
      <p:bldP spid="33" grpId="0" animBg="1"/>
      <p:bldP spid="13" grpId="0" animBg="1"/>
      <p:bldP spid="36" grpId="0" animBg="1"/>
      <p:bldP spid="37"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a:xfrm>
            <a:off x="323529" y="843558"/>
            <a:ext cx="8496944" cy="1584175"/>
          </a:xfrm>
        </p:spPr>
        <p:txBody>
          <a:bodyPr>
            <a:normAutofit/>
          </a:bodyPr>
          <a:lstStyle/>
          <a:p>
            <a:r>
              <a:rPr lang="en-US" dirty="0"/>
              <a:t>AWS </a:t>
            </a:r>
            <a:r>
              <a:rPr lang="en-US" dirty="0" err="1"/>
              <a:t>CodePipeline</a:t>
            </a:r>
            <a:r>
              <a:rPr lang="en-US" dirty="0"/>
              <a:t>: </a:t>
            </a:r>
            <a:r>
              <a:rPr lang="en-US" dirty="0">
                <a:hlinkClick r:id="rId2"/>
              </a:rPr>
              <a:t>https://aws.amazon.com/codepipeline</a:t>
            </a:r>
            <a:endParaRPr lang="en-US" dirty="0"/>
          </a:p>
          <a:p>
            <a:r>
              <a:rPr lang="en-US" dirty="0" err="1"/>
              <a:t>Apica</a:t>
            </a:r>
            <a:r>
              <a:rPr lang="en-US" dirty="0"/>
              <a:t> SaaS and Zebra Tester: </a:t>
            </a:r>
            <a:r>
              <a:rPr lang="en-US" dirty="0">
                <a:hlinkClick r:id="rId3"/>
              </a:rPr>
              <a:t>https://www.apicasystem.com/load-testing/</a:t>
            </a:r>
            <a:r>
              <a:rPr lang="en-US" dirty="0"/>
              <a:t> </a:t>
            </a:r>
          </a:p>
          <a:p>
            <a:r>
              <a:rPr lang="en-US" dirty="0"/>
              <a:t>Dynatrace AppMon &amp; UEM: </a:t>
            </a:r>
            <a:r>
              <a:rPr lang="en-US" dirty="0">
                <a:hlinkClick r:id="rId4"/>
              </a:rPr>
              <a:t>http://bit.ly/dttutorials</a:t>
            </a:r>
            <a:r>
              <a:rPr lang="en-US" dirty="0"/>
              <a:t> </a:t>
            </a:r>
          </a:p>
        </p:txBody>
      </p:sp>
      <p:sp>
        <p:nvSpPr>
          <p:cNvPr id="4" name="Title 3"/>
          <p:cNvSpPr>
            <a:spLocks noGrp="1"/>
          </p:cNvSpPr>
          <p:nvPr>
            <p:ph type="title"/>
          </p:nvPr>
        </p:nvSpPr>
        <p:spPr/>
        <p:txBody>
          <a:bodyPr/>
          <a:lstStyle/>
          <a:p>
            <a:r>
              <a:rPr lang="en-US" dirty="0"/>
              <a:t>Make yourself familiar with …</a:t>
            </a:r>
          </a:p>
        </p:txBody>
      </p:sp>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7583" y="2211710"/>
            <a:ext cx="7532539" cy="2448272"/>
          </a:xfrm>
          <a:prstGeom prst="rect">
            <a:avLst/>
          </a:prstGeom>
        </p:spPr>
      </p:pic>
    </p:spTree>
    <p:extLst>
      <p:ext uri="{BB962C8B-B14F-4D97-AF65-F5344CB8AC3E}">
        <p14:creationId xmlns:p14="http://schemas.microsoft.com/office/powerpoint/2010/main" val="2857396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4085669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Demo Overview</a:t>
            </a:r>
            <a:endParaRPr lang="de-AT" dirty="0"/>
          </a:p>
        </p:txBody>
      </p:sp>
      <p:sp>
        <p:nvSpPr>
          <p:cNvPr id="3" name="Content Placeholder 2"/>
          <p:cNvSpPr>
            <a:spLocks noGrp="1"/>
          </p:cNvSpPr>
          <p:nvPr>
            <p:ph idx="1"/>
          </p:nvPr>
        </p:nvSpPr>
        <p:spPr>
          <a:xfrm>
            <a:off x="891541" y="1059582"/>
            <a:ext cx="7358982" cy="3263504"/>
          </a:xfrm>
        </p:spPr>
        <p:txBody>
          <a:bodyPr>
            <a:normAutofit/>
          </a:bodyPr>
          <a:lstStyle/>
          <a:p>
            <a:r>
              <a:rPr lang="en-US" dirty="0"/>
              <a:t>The following demo will walk us through a simple pipeline for </a:t>
            </a:r>
            <a:r>
              <a:rPr lang="en-US"/>
              <a:t>a web application </a:t>
            </a:r>
            <a:r>
              <a:rPr lang="en-US" dirty="0"/>
              <a:t>called Perf-Demo.</a:t>
            </a:r>
          </a:p>
          <a:p>
            <a:r>
              <a:rPr lang="en-US" dirty="0"/>
              <a:t>The demo will focus on the following use cases:</a:t>
            </a:r>
          </a:p>
          <a:p>
            <a:pPr lvl="1"/>
            <a:r>
              <a:rPr lang="en-US" dirty="0">
                <a:solidFill>
                  <a:schemeClr val="tx1"/>
                </a:solidFill>
              </a:rPr>
              <a:t>Missed Service Level Agreements (SLA) for a mix of transactions</a:t>
            </a:r>
          </a:p>
          <a:p>
            <a:pPr lvl="1"/>
            <a:r>
              <a:rPr lang="en-US" dirty="0">
                <a:solidFill>
                  <a:schemeClr val="tx1"/>
                </a:solidFill>
              </a:rPr>
              <a:t>Memory leaks</a:t>
            </a:r>
          </a:p>
          <a:p>
            <a:pPr lvl="1"/>
            <a:r>
              <a:rPr lang="en-US" dirty="0">
                <a:solidFill>
                  <a:schemeClr val="tx1"/>
                </a:solidFill>
              </a:rPr>
              <a:t>Poor performance when accessing a database</a:t>
            </a:r>
          </a:p>
          <a:p>
            <a:r>
              <a:rPr lang="de-DE" dirty="0">
                <a:solidFill>
                  <a:schemeClr val="tx1"/>
                </a:solidFill>
              </a:rPr>
              <a:t>The demo will use a simple web application to demonstrate these use cases.</a:t>
            </a:r>
          </a:p>
          <a:p>
            <a:pPr marL="0" indent="0">
              <a:buNone/>
            </a:pPr>
            <a:endParaRPr lang="de-DE" dirty="0"/>
          </a:p>
          <a:p>
            <a:endParaRPr lang="de-AT" dirty="0"/>
          </a:p>
        </p:txBody>
      </p:sp>
      <p:pic>
        <p:nvPicPr>
          <p:cNvPr id="4" name="Picture 3"/>
          <p:cNvPicPr>
            <a:picLocks noChangeAspect="1"/>
          </p:cNvPicPr>
          <p:nvPr/>
        </p:nvPicPr>
        <p:blipFill>
          <a:blip r:embed="rId2"/>
          <a:stretch>
            <a:fillRect/>
          </a:stretch>
        </p:blipFill>
        <p:spPr>
          <a:xfrm>
            <a:off x="8316416" y="100454"/>
            <a:ext cx="728662" cy="795337"/>
          </a:xfrm>
          <a:prstGeom prst="rect">
            <a:avLst/>
          </a:prstGeom>
        </p:spPr>
      </p:pic>
    </p:spTree>
    <p:extLst>
      <p:ext uri="{BB962C8B-B14F-4D97-AF65-F5344CB8AC3E}">
        <p14:creationId xmlns:p14="http://schemas.microsoft.com/office/powerpoint/2010/main" val="1364213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Application</a:t>
            </a:r>
          </a:p>
        </p:txBody>
      </p:sp>
      <p:sp>
        <p:nvSpPr>
          <p:cNvPr id="3" name="Content Placeholder 2"/>
          <p:cNvSpPr>
            <a:spLocks noGrp="1"/>
          </p:cNvSpPr>
          <p:nvPr>
            <p:ph idx="1"/>
          </p:nvPr>
        </p:nvSpPr>
        <p:spPr>
          <a:xfrm>
            <a:off x="891541" y="1019981"/>
            <a:ext cx="6198170" cy="3263504"/>
          </a:xfrm>
        </p:spPr>
        <p:txBody>
          <a:bodyPr>
            <a:normAutofit/>
          </a:bodyPr>
          <a:lstStyle/>
          <a:p>
            <a:r>
              <a:rPr lang="en-US" dirty="0"/>
              <a:t>Java Spring web application that provides a number of REST web services for use in performance testing. </a:t>
            </a:r>
          </a:p>
          <a:p>
            <a:r>
              <a:rPr lang="en-US" dirty="0"/>
              <a:t>The web application provides the following services:</a:t>
            </a:r>
          </a:p>
          <a:p>
            <a:pPr lvl="1"/>
            <a:r>
              <a:rPr lang="en-US" b="1" dirty="0" err="1">
                <a:solidFill>
                  <a:schemeClr val="tx1"/>
                </a:solidFill>
              </a:rPr>
              <a:t>calculateCompoundInterest</a:t>
            </a:r>
            <a:r>
              <a:rPr lang="en-US" dirty="0">
                <a:solidFill>
                  <a:schemeClr val="tx1"/>
                </a:solidFill>
              </a:rPr>
              <a:t> – Calculates compound interest for one or more accounts over a specified time period.</a:t>
            </a:r>
          </a:p>
          <a:p>
            <a:pPr lvl="1"/>
            <a:r>
              <a:rPr lang="en-US" b="1" dirty="0" err="1">
                <a:solidFill>
                  <a:schemeClr val="tx1"/>
                </a:solidFill>
              </a:rPr>
              <a:t>addDataToMap</a:t>
            </a:r>
            <a:r>
              <a:rPr lang="en-US" dirty="0">
                <a:solidFill>
                  <a:schemeClr val="tx1"/>
                </a:solidFill>
              </a:rPr>
              <a:t> – Populates a hash map with data using a simple key</a:t>
            </a:r>
          </a:p>
          <a:p>
            <a:pPr lvl="1"/>
            <a:r>
              <a:rPr lang="en-US" b="1" dirty="0" err="1">
                <a:solidFill>
                  <a:schemeClr val="tx1"/>
                </a:solidFill>
              </a:rPr>
              <a:t>getFinancialRecordsByDate</a:t>
            </a:r>
            <a:r>
              <a:rPr lang="en-US" dirty="0">
                <a:solidFill>
                  <a:schemeClr val="tx1"/>
                </a:solidFill>
              </a:rPr>
              <a:t> – Fetches financial data for one or more stocks on a specified date.</a:t>
            </a:r>
          </a:p>
        </p:txBody>
      </p:sp>
      <p:sp>
        <p:nvSpPr>
          <p:cNvPr id="4" name="Footer Placeholder 3"/>
          <p:cNvSpPr>
            <a:spLocks noGrp="1"/>
          </p:cNvSpPr>
          <p:nvPr>
            <p:ph type="ftr" sz="quarter" idx="11"/>
          </p:nvPr>
        </p:nvSpPr>
        <p:spPr/>
        <p:txBody>
          <a:bodyPr/>
          <a:lstStyle/>
          <a:p>
            <a:endParaRPr lang="en-US"/>
          </a:p>
        </p:txBody>
      </p:sp>
      <p:sp>
        <p:nvSpPr>
          <p:cNvPr id="7" name="Rounded Rectangle 6"/>
          <p:cNvSpPr/>
          <p:nvPr/>
        </p:nvSpPr>
        <p:spPr>
          <a:xfrm>
            <a:off x="7459634" y="2004053"/>
            <a:ext cx="1144814" cy="654011"/>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t>Perf Demo </a:t>
            </a:r>
          </a:p>
          <a:p>
            <a:pPr algn="ctr"/>
            <a:r>
              <a:rPr lang="en-US" sz="1000" b="1" dirty="0"/>
              <a:t>Web Application</a:t>
            </a:r>
          </a:p>
          <a:p>
            <a:pPr algn="ctr"/>
            <a:r>
              <a:rPr lang="en-US" sz="1000" b="1" dirty="0"/>
              <a:t>(Linux / Tomcat)</a:t>
            </a:r>
          </a:p>
        </p:txBody>
      </p:sp>
      <p:grpSp>
        <p:nvGrpSpPr>
          <p:cNvPr id="8" name="Group 7"/>
          <p:cNvGrpSpPr/>
          <p:nvPr/>
        </p:nvGrpSpPr>
        <p:grpSpPr>
          <a:xfrm>
            <a:off x="7747347" y="1389510"/>
            <a:ext cx="569388" cy="429579"/>
            <a:chOff x="8217036" y="502838"/>
            <a:chExt cx="825006" cy="795479"/>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195" y="502838"/>
              <a:ext cx="408274" cy="571583"/>
            </a:xfrm>
            <a:prstGeom prst="rect">
              <a:avLst/>
            </a:prstGeom>
          </p:spPr>
        </p:pic>
        <p:sp>
          <p:nvSpPr>
            <p:cNvPr id="11" name="TextBox 10"/>
            <p:cNvSpPr txBox="1"/>
            <p:nvPr/>
          </p:nvSpPr>
          <p:spPr>
            <a:xfrm>
              <a:off x="8217036" y="1142685"/>
              <a:ext cx="825006" cy="155632"/>
            </a:xfrm>
            <a:prstGeom prst="rect">
              <a:avLst/>
            </a:prstGeom>
            <a:noFill/>
          </p:spPr>
          <p:txBody>
            <a:bodyPr wrap="square" lIns="0" tIns="0" rIns="0" bIns="0" rtlCol="0" anchor="t">
              <a:noAutofit/>
            </a:bodyPr>
            <a:lstStyle/>
            <a:p>
              <a:pPr algn="ctr"/>
              <a:r>
                <a:rPr lang="en-US" sz="750" b="1" dirty="0"/>
                <a:t>AWS Elastic Beanstalk</a:t>
              </a:r>
            </a:p>
          </p:txBody>
        </p:sp>
      </p:grpSp>
      <p:sp>
        <p:nvSpPr>
          <p:cNvPr id="9" name="Rounded Rectangle 8"/>
          <p:cNvSpPr/>
          <p:nvPr/>
        </p:nvSpPr>
        <p:spPr>
          <a:xfrm>
            <a:off x="7380312" y="1275606"/>
            <a:ext cx="1296144" cy="1506901"/>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b="1" u="sng" dirty="0">
              <a:solidFill>
                <a:schemeClr val="tx1"/>
              </a:solidFill>
            </a:endParaRPr>
          </a:p>
        </p:txBody>
      </p:sp>
      <p:grpSp>
        <p:nvGrpSpPr>
          <p:cNvPr id="12" name="Group 11"/>
          <p:cNvGrpSpPr/>
          <p:nvPr/>
        </p:nvGrpSpPr>
        <p:grpSpPr>
          <a:xfrm>
            <a:off x="7380312" y="3110942"/>
            <a:ext cx="1296144" cy="1333016"/>
            <a:chOff x="9918771" y="2370074"/>
            <a:chExt cx="1023206" cy="1777355"/>
          </a:xfrm>
        </p:grpSpPr>
        <p:sp>
          <p:nvSpPr>
            <p:cNvPr id="13" name="Rounded Rectangle 12"/>
            <p:cNvSpPr/>
            <p:nvPr/>
          </p:nvSpPr>
          <p:spPr>
            <a:xfrm>
              <a:off x="9918771" y="2370074"/>
              <a:ext cx="1023206" cy="1777355"/>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b="1" u="sng" dirty="0">
                <a:solidFill>
                  <a:schemeClr val="tx1"/>
                </a:solidFill>
              </a:endParaRPr>
            </a:p>
          </p:txBody>
        </p:sp>
        <p:grpSp>
          <p:nvGrpSpPr>
            <p:cNvPr id="15" name="Group 14"/>
            <p:cNvGrpSpPr/>
            <p:nvPr/>
          </p:nvGrpSpPr>
          <p:grpSpPr>
            <a:xfrm>
              <a:off x="10096116" y="2452840"/>
              <a:ext cx="650247" cy="510116"/>
              <a:chOff x="10742003" y="4555050"/>
              <a:chExt cx="894752" cy="797465"/>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8696" y="4555050"/>
                <a:ext cx="521366" cy="602829"/>
              </a:xfrm>
              <a:prstGeom prst="rect">
                <a:avLst/>
              </a:prstGeom>
            </p:spPr>
          </p:pic>
          <p:sp>
            <p:nvSpPr>
              <p:cNvPr id="17" name="TextBox 16"/>
              <p:cNvSpPr txBox="1"/>
              <p:nvPr/>
            </p:nvSpPr>
            <p:spPr>
              <a:xfrm>
                <a:off x="10742003" y="5196883"/>
                <a:ext cx="894752" cy="155632"/>
              </a:xfrm>
              <a:prstGeom prst="rect">
                <a:avLst/>
              </a:prstGeom>
              <a:noFill/>
            </p:spPr>
            <p:txBody>
              <a:bodyPr wrap="square" lIns="0" tIns="0" rIns="0" bIns="0" rtlCol="0" anchor="t">
                <a:noAutofit/>
              </a:bodyPr>
              <a:lstStyle/>
              <a:p>
                <a:pPr algn="ctr"/>
                <a:r>
                  <a:rPr lang="en-US" sz="750" b="1" dirty="0"/>
                  <a:t>Amazon</a:t>
                </a:r>
                <a:br>
                  <a:rPr lang="en-US" sz="750" b="1" dirty="0"/>
                </a:br>
                <a:r>
                  <a:rPr lang="en-US" sz="750" b="1" dirty="0"/>
                  <a:t>RDS</a:t>
                </a:r>
                <a:endParaRPr lang="en-US" sz="1350" b="1" dirty="0"/>
              </a:p>
            </p:txBody>
          </p:sp>
        </p:grpSp>
      </p:grpSp>
      <p:cxnSp>
        <p:nvCxnSpPr>
          <p:cNvPr id="20" name="Elbow Connector 19"/>
          <p:cNvCxnSpPr>
            <a:stCxn id="9" idx="2"/>
            <a:endCxn id="13" idx="0"/>
          </p:cNvCxnSpPr>
          <p:nvPr/>
        </p:nvCxnSpPr>
        <p:spPr>
          <a:xfrm>
            <a:off x="8028384" y="2782507"/>
            <a:ext cx="0" cy="32843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7611823" y="3752133"/>
            <a:ext cx="826655" cy="531352"/>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t>Perf Demo </a:t>
            </a:r>
          </a:p>
          <a:p>
            <a:pPr algn="ctr"/>
            <a:r>
              <a:rPr lang="en-US" sz="1000" b="1" dirty="0"/>
              <a:t>Database</a:t>
            </a:r>
          </a:p>
          <a:p>
            <a:pPr algn="ctr"/>
            <a:r>
              <a:rPr lang="en-US" sz="1000" b="1" dirty="0"/>
              <a:t>(</a:t>
            </a:r>
            <a:r>
              <a:rPr lang="en-US" sz="1000" b="1" dirty="0" err="1"/>
              <a:t>mySQL</a:t>
            </a:r>
            <a:r>
              <a:rPr lang="en-US" sz="1000" b="1" dirty="0"/>
              <a:t>)</a:t>
            </a:r>
          </a:p>
        </p:txBody>
      </p:sp>
      <p:sp>
        <p:nvSpPr>
          <p:cNvPr id="18" name="TextBox 17"/>
          <p:cNvSpPr txBox="1"/>
          <p:nvPr/>
        </p:nvSpPr>
        <p:spPr>
          <a:xfrm>
            <a:off x="1336630" y="4407675"/>
            <a:ext cx="5307992" cy="369332"/>
          </a:xfrm>
          <a:prstGeom prst="rect">
            <a:avLst/>
          </a:prstGeom>
          <a:noFill/>
        </p:spPr>
        <p:txBody>
          <a:bodyPr wrap="none" rtlCol="0">
            <a:spAutoFit/>
          </a:bodyPr>
          <a:lstStyle/>
          <a:p>
            <a:r>
              <a:rPr lang="de-AT" dirty="0"/>
              <a:t>Get the code at </a:t>
            </a:r>
            <a:r>
              <a:rPr lang="de-AT" dirty="0">
                <a:hlinkClick r:id="rId4"/>
              </a:rPr>
              <a:t>https://github.com/jsicree/perf-demo</a:t>
            </a:r>
            <a:r>
              <a:rPr lang="de-AT" dirty="0"/>
              <a:t> </a:t>
            </a:r>
          </a:p>
        </p:txBody>
      </p:sp>
      <p:pic>
        <p:nvPicPr>
          <p:cNvPr id="19" name="Picture 18"/>
          <p:cNvPicPr>
            <a:picLocks noChangeAspect="1"/>
          </p:cNvPicPr>
          <p:nvPr/>
        </p:nvPicPr>
        <p:blipFill>
          <a:blip r:embed="rId5"/>
          <a:stretch>
            <a:fillRect/>
          </a:stretch>
        </p:blipFill>
        <p:spPr>
          <a:xfrm>
            <a:off x="8316735" y="100454"/>
            <a:ext cx="728662" cy="795337"/>
          </a:xfrm>
          <a:prstGeom prst="rect">
            <a:avLst/>
          </a:prstGeom>
        </p:spPr>
      </p:pic>
    </p:spTree>
    <p:extLst>
      <p:ext uri="{BB962C8B-B14F-4D97-AF65-F5344CB8AC3E}">
        <p14:creationId xmlns:p14="http://schemas.microsoft.com/office/powerpoint/2010/main" val="3849671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p:cNvPicPr>
            <a:picLocks noChangeAspect="1"/>
          </p:cNvPicPr>
          <p:nvPr/>
        </p:nvPicPr>
        <p:blipFill>
          <a:blip r:embed="rId3"/>
          <a:stretch>
            <a:fillRect/>
          </a:stretch>
        </p:blipFill>
        <p:spPr>
          <a:xfrm>
            <a:off x="8316416" y="100454"/>
            <a:ext cx="744999" cy="795337"/>
          </a:xfrm>
          <a:prstGeom prst="rect">
            <a:avLst/>
          </a:prstGeom>
        </p:spPr>
      </p:pic>
      <p:grpSp>
        <p:nvGrpSpPr>
          <p:cNvPr id="3" name="Group 2"/>
          <p:cNvGrpSpPr/>
          <p:nvPr/>
        </p:nvGrpSpPr>
        <p:grpSpPr>
          <a:xfrm>
            <a:off x="317214" y="582394"/>
            <a:ext cx="598551" cy="438581"/>
            <a:chOff x="779719" y="388492"/>
            <a:chExt cx="943550" cy="827031"/>
          </a:xfrm>
          <a:solidFill>
            <a:schemeClr val="bg1"/>
          </a:solidFill>
        </p:grpSpPr>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836" y="388492"/>
              <a:ext cx="537317" cy="643018"/>
            </a:xfrm>
            <a:prstGeom prst="rect">
              <a:avLst/>
            </a:prstGeom>
            <a:grpFill/>
          </p:spPr>
        </p:pic>
        <p:sp>
          <p:nvSpPr>
            <p:cNvPr id="43" name="TextBox 42"/>
            <p:cNvSpPr txBox="1"/>
            <p:nvPr/>
          </p:nvSpPr>
          <p:spPr>
            <a:xfrm>
              <a:off x="779719" y="1060075"/>
              <a:ext cx="943550" cy="155448"/>
            </a:xfrm>
            <a:prstGeom prst="rect">
              <a:avLst/>
            </a:prstGeom>
            <a:grp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err="1">
                  <a:ln>
                    <a:noFill/>
                  </a:ln>
                  <a:solidFill>
                    <a:sysClr val="windowText" lastClr="000000"/>
                  </a:solidFill>
                  <a:effectLst/>
                  <a:uLnTx/>
                  <a:uFillTx/>
                </a:rPr>
                <a:t>CodePipeline</a:t>
              </a:r>
              <a:endParaRPr kumimoji="0" lang="en-US" sz="750" b="1" i="0" u="none" strike="noStrike" kern="0" cap="none" spc="0" normalizeH="0" baseline="0" noProof="0" dirty="0">
                <a:ln>
                  <a:noFill/>
                </a:ln>
                <a:solidFill>
                  <a:sysClr val="windowText" lastClr="000000"/>
                </a:solidFill>
                <a:effectLst/>
                <a:uLnTx/>
                <a:uFillTx/>
              </a:endParaRPr>
            </a:p>
          </p:txBody>
        </p:sp>
      </p:grpSp>
      <p:sp>
        <p:nvSpPr>
          <p:cNvPr id="2" name="Rounded Rectangle 1"/>
          <p:cNvSpPr/>
          <p:nvPr/>
        </p:nvSpPr>
        <p:spPr>
          <a:xfrm>
            <a:off x="75501" y="483518"/>
            <a:ext cx="2907536" cy="454288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cxnSp>
        <p:nvCxnSpPr>
          <p:cNvPr id="17" name="Straight Arrow Connector 16"/>
          <p:cNvCxnSpPr>
            <a:stCxn id="47" idx="3"/>
          </p:cNvCxnSpPr>
          <p:nvPr/>
        </p:nvCxnSpPr>
        <p:spPr>
          <a:xfrm>
            <a:off x="2748992" y="1529290"/>
            <a:ext cx="854738" cy="518669"/>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2756405" y="2221751"/>
            <a:ext cx="868779" cy="118671"/>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50" idx="3"/>
          </p:cNvCxnSpPr>
          <p:nvPr/>
        </p:nvCxnSpPr>
        <p:spPr>
          <a:xfrm>
            <a:off x="2740578" y="2503854"/>
            <a:ext cx="863152" cy="62277"/>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2768390" y="2707421"/>
            <a:ext cx="835342" cy="536688"/>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434190" y="1193152"/>
            <a:ext cx="589956" cy="583862"/>
            <a:chOff x="5160261" y="746882"/>
            <a:chExt cx="731520" cy="772206"/>
          </a:xfrm>
        </p:grpSpPr>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9114" y="746882"/>
              <a:ext cx="521367" cy="625640"/>
            </a:xfrm>
            <a:prstGeom prst="rect">
              <a:avLst/>
            </a:prstGeom>
          </p:spPr>
        </p:pic>
        <p:sp>
          <p:nvSpPr>
            <p:cNvPr id="68" name="TextBox 67"/>
            <p:cNvSpPr txBox="1"/>
            <p:nvPr/>
          </p:nvSpPr>
          <p:spPr>
            <a:xfrm>
              <a:off x="5160261" y="1363456"/>
              <a:ext cx="731520"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a:ln>
                    <a:noFill/>
                  </a:ln>
                  <a:solidFill>
                    <a:sysClr val="windowText" lastClr="000000"/>
                  </a:solidFill>
                  <a:effectLst/>
                  <a:uLnTx/>
                  <a:uFillTx/>
                </a:rPr>
                <a:t>S3</a:t>
              </a:r>
              <a:endParaRPr kumimoji="0" lang="en-US" sz="1350" b="1" i="0" u="none" strike="noStrike" kern="0" cap="none" spc="0" normalizeH="0" baseline="0" noProof="0" dirty="0">
                <a:ln>
                  <a:noFill/>
                </a:ln>
                <a:solidFill>
                  <a:sysClr val="windowText" lastClr="000000"/>
                </a:solidFill>
                <a:effectLst/>
                <a:uLnTx/>
                <a:uFillTx/>
              </a:endParaRPr>
            </a:p>
          </p:txBody>
        </p:sp>
      </p:grpSp>
      <p:sp>
        <p:nvSpPr>
          <p:cNvPr id="69" name="Rounded Rectangle 68"/>
          <p:cNvSpPr/>
          <p:nvPr/>
        </p:nvSpPr>
        <p:spPr>
          <a:xfrm>
            <a:off x="3405849" y="1168532"/>
            <a:ext cx="1483067" cy="185327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3" name="Snip Single Corner Rectangle 102"/>
          <p:cNvSpPr/>
          <p:nvPr/>
        </p:nvSpPr>
        <p:spPr>
          <a:xfrm>
            <a:off x="3619557" y="1958333"/>
            <a:ext cx="1096510" cy="397677"/>
          </a:xfrm>
          <a:prstGeom prst="snip1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rPr>
              <a:t>Source Code (.zip)</a:t>
            </a:r>
          </a:p>
        </p:txBody>
      </p:sp>
      <p:sp>
        <p:nvSpPr>
          <p:cNvPr id="104" name="Snip Single Corner Rectangle 103"/>
          <p:cNvSpPr/>
          <p:nvPr/>
        </p:nvSpPr>
        <p:spPr>
          <a:xfrm>
            <a:off x="3619557" y="2467784"/>
            <a:ext cx="1096510" cy="397677"/>
          </a:xfrm>
          <a:prstGeom prst="snip1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rPr>
              <a:t>Build Artifacts (.zip)</a:t>
            </a:r>
          </a:p>
        </p:txBody>
      </p:sp>
      <p:sp>
        <p:nvSpPr>
          <p:cNvPr id="120" name="TextBox 119"/>
          <p:cNvSpPr txBox="1"/>
          <p:nvPr/>
        </p:nvSpPr>
        <p:spPr>
          <a:xfrm>
            <a:off x="920975" y="609754"/>
            <a:ext cx="193301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Perf Demo Pipeline</a:t>
            </a:r>
          </a:p>
        </p:txBody>
      </p:sp>
      <p:cxnSp>
        <p:nvCxnSpPr>
          <p:cNvPr id="121" name="Straight Arrow Connector 120"/>
          <p:cNvCxnSpPr>
            <a:stCxn id="126" idx="2"/>
          </p:cNvCxnSpPr>
          <p:nvPr/>
        </p:nvCxnSpPr>
        <p:spPr>
          <a:xfrm flipH="1">
            <a:off x="2746467" y="681267"/>
            <a:ext cx="1399707" cy="735227"/>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3210529" y="583369"/>
            <a:ext cx="1666040" cy="367774"/>
          </a:xfrm>
          <a:prstGeom prst="rect">
            <a:avLst/>
          </a:prstGeom>
          <a:solidFill>
            <a:schemeClr val="bg2">
              <a:lumMod val="60000"/>
              <a:lumOff val="4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ysClr val="windowText" lastClr="000000"/>
                </a:solidFill>
                <a:effectLst/>
                <a:uLnTx/>
                <a:uFillTx/>
              </a:rPr>
              <a:t>Code changes pushed to branch trigger the pipeline…</a:t>
            </a:r>
          </a:p>
        </p:txBody>
      </p:sp>
      <p:grpSp>
        <p:nvGrpSpPr>
          <p:cNvPr id="136" name="Group 135"/>
          <p:cNvGrpSpPr/>
          <p:nvPr/>
        </p:nvGrpSpPr>
        <p:grpSpPr>
          <a:xfrm>
            <a:off x="5295438" y="729804"/>
            <a:ext cx="546334" cy="549166"/>
            <a:chOff x="8373610" y="1078233"/>
            <a:chExt cx="643781" cy="836556"/>
          </a:xfrm>
        </p:grpSpPr>
        <p:pic>
          <p:nvPicPr>
            <p:cNvPr id="134" name="Picture 1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3110" y="1078233"/>
              <a:ext cx="544781" cy="653737"/>
            </a:xfrm>
            <a:prstGeom prst="rect">
              <a:avLst/>
            </a:prstGeom>
          </p:spPr>
        </p:pic>
        <p:sp>
          <p:nvSpPr>
            <p:cNvPr id="135" name="TextBox 134"/>
            <p:cNvSpPr txBox="1"/>
            <p:nvPr/>
          </p:nvSpPr>
          <p:spPr>
            <a:xfrm>
              <a:off x="8373610" y="1759157"/>
              <a:ext cx="643781"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 EC2</a:t>
              </a:r>
              <a:endParaRPr kumimoji="0" lang="en-US" sz="1350" b="1" i="0" u="none" strike="noStrike" kern="0" cap="none" spc="0" normalizeH="0" baseline="0" noProof="0" dirty="0">
                <a:ln>
                  <a:noFill/>
                </a:ln>
                <a:solidFill>
                  <a:sysClr val="windowText" lastClr="000000"/>
                </a:solidFill>
                <a:effectLst/>
                <a:uLnTx/>
                <a:uFillTx/>
              </a:endParaRPr>
            </a:p>
          </p:txBody>
        </p:sp>
      </p:grpSp>
      <p:sp>
        <p:nvSpPr>
          <p:cNvPr id="137" name="Rounded Rectangle 136"/>
          <p:cNvSpPr/>
          <p:nvPr/>
        </p:nvSpPr>
        <p:spPr>
          <a:xfrm>
            <a:off x="5142504" y="609754"/>
            <a:ext cx="3799126" cy="2750295"/>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cxnSp>
        <p:nvCxnSpPr>
          <p:cNvPr id="138" name="Straight Arrow Connector 137"/>
          <p:cNvCxnSpPr>
            <a:stCxn id="54" idx="3"/>
            <a:endCxn id="141" idx="1"/>
          </p:cNvCxnSpPr>
          <p:nvPr/>
        </p:nvCxnSpPr>
        <p:spPr>
          <a:xfrm flipV="1">
            <a:off x="2746360" y="2750544"/>
            <a:ext cx="3837441" cy="746809"/>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6" name="Rounded Rectangle 145"/>
          <p:cNvSpPr/>
          <p:nvPr/>
        </p:nvSpPr>
        <p:spPr>
          <a:xfrm>
            <a:off x="4396425" y="3663347"/>
            <a:ext cx="2445162" cy="1344118"/>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1"/>
              </a:solidFill>
              <a:effectLst/>
              <a:uLnTx/>
              <a:uFillTx/>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694128" y="3773807"/>
            <a:ext cx="878507" cy="298660"/>
          </a:xfrm>
          <a:prstGeom prst="rect">
            <a:avLst/>
          </a:prstGeom>
          <a:solidFill>
            <a:schemeClr val="bg2">
              <a:lumMod val="50000"/>
            </a:schemeClr>
          </a:solidFill>
        </p:spPr>
      </p:pic>
      <p:sp>
        <p:nvSpPr>
          <p:cNvPr id="148" name="Rounded Rectangle 147"/>
          <p:cNvSpPr/>
          <p:nvPr/>
        </p:nvSpPr>
        <p:spPr>
          <a:xfrm>
            <a:off x="4693663" y="4074786"/>
            <a:ext cx="907328" cy="236213"/>
          </a:xfrm>
          <a:prstGeom prst="roundRect">
            <a:avLst/>
          </a:prstGeom>
          <a:solidFill>
            <a:schemeClr val="bg2">
              <a:lumMod val="60000"/>
              <a:lumOff val="4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rPr>
              <a:t>Test Script</a:t>
            </a:r>
          </a:p>
        </p:txBody>
      </p:sp>
      <p:sp>
        <p:nvSpPr>
          <p:cNvPr id="149" name="Rounded Rectangle 148"/>
          <p:cNvSpPr/>
          <p:nvPr/>
        </p:nvSpPr>
        <p:spPr>
          <a:xfrm>
            <a:off x="5688210" y="4262996"/>
            <a:ext cx="907328" cy="647927"/>
          </a:xfrm>
          <a:prstGeom prst="roundRect">
            <a:avLst/>
          </a:prstGeom>
          <a:solidFill>
            <a:schemeClr val="bg2">
              <a:lumMod val="60000"/>
              <a:lumOff val="4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Apica</a:t>
            </a:r>
            <a:r>
              <a:rPr kumimoji="0" lang="en-US" sz="1050" b="1" i="0" u="none" strike="noStrike" kern="0" cap="none" spc="0" normalizeH="0" baseline="0" noProof="0" dirty="0">
                <a:ln>
                  <a:noFill/>
                </a:ln>
                <a:solidFill>
                  <a:sysClr val="windowText" lastClr="000000"/>
                </a:solidFill>
                <a:effectLst/>
                <a:uLnTx/>
                <a:uFillTx/>
              </a:rPr>
              <a:t> Jobs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rPr>
              <a:t>Test Results</a:t>
            </a:r>
          </a:p>
        </p:txBody>
      </p:sp>
      <p:cxnSp>
        <p:nvCxnSpPr>
          <p:cNvPr id="164" name="Straight Arrow Connector 163"/>
          <p:cNvCxnSpPr>
            <a:endCxn id="148" idx="1"/>
          </p:cNvCxnSpPr>
          <p:nvPr/>
        </p:nvCxnSpPr>
        <p:spPr>
          <a:xfrm flipV="1">
            <a:off x="2768389" y="4192892"/>
            <a:ext cx="1925273" cy="55625"/>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2740579" y="4610627"/>
            <a:ext cx="2947631" cy="17261"/>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49" name="Down Arrow 1048"/>
          <p:cNvSpPr/>
          <p:nvPr/>
        </p:nvSpPr>
        <p:spPr>
          <a:xfrm>
            <a:off x="1661456" y="1891495"/>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88" name="Down Arrow 187"/>
          <p:cNvSpPr/>
          <p:nvPr/>
        </p:nvSpPr>
        <p:spPr>
          <a:xfrm>
            <a:off x="1661456" y="2895783"/>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89" name="Down Arrow 188"/>
          <p:cNvSpPr/>
          <p:nvPr/>
        </p:nvSpPr>
        <p:spPr>
          <a:xfrm>
            <a:off x="1655674" y="3881781"/>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nvGrpSpPr>
          <p:cNvPr id="82" name="Group 81"/>
          <p:cNvGrpSpPr/>
          <p:nvPr/>
        </p:nvGrpSpPr>
        <p:grpSpPr>
          <a:xfrm>
            <a:off x="5841772" y="1984901"/>
            <a:ext cx="2390092" cy="1217091"/>
            <a:chOff x="7167172" y="2727490"/>
            <a:chExt cx="3186789" cy="1622788"/>
          </a:xfrm>
        </p:grpSpPr>
        <p:sp>
          <p:nvSpPr>
            <p:cNvPr id="141" name="Rounded Rectangle 140"/>
            <p:cNvSpPr/>
            <p:nvPr/>
          </p:nvSpPr>
          <p:spPr>
            <a:xfrm>
              <a:off x="8156544" y="3312339"/>
              <a:ext cx="1526419" cy="872015"/>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Perf Demo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Web Application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(Linux / Tomcat)</a:t>
              </a:r>
            </a:p>
          </p:txBody>
        </p:sp>
        <p:grpSp>
          <p:nvGrpSpPr>
            <p:cNvPr id="10" name="Group 9"/>
            <p:cNvGrpSpPr/>
            <p:nvPr/>
          </p:nvGrpSpPr>
          <p:grpSpPr>
            <a:xfrm>
              <a:off x="7236936" y="2884578"/>
              <a:ext cx="759184" cy="572772"/>
              <a:chOff x="8217036" y="502838"/>
              <a:chExt cx="825006" cy="795479"/>
            </a:xfrm>
          </p:grpSpPr>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1195" y="502838"/>
                <a:ext cx="408274" cy="571583"/>
              </a:xfrm>
              <a:prstGeom prst="rect">
                <a:avLst/>
              </a:prstGeom>
            </p:spPr>
          </p:pic>
          <p:sp>
            <p:nvSpPr>
              <p:cNvPr id="64" name="TextBox 63"/>
              <p:cNvSpPr txBox="1"/>
              <p:nvPr/>
            </p:nvSpPr>
            <p:spPr>
              <a:xfrm>
                <a:off x="8217036" y="1142685"/>
                <a:ext cx="825006"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Elastic Beanstalk</a:t>
                </a:r>
              </a:p>
            </p:txBody>
          </p:sp>
        </p:grpSp>
        <p:sp>
          <p:nvSpPr>
            <p:cNvPr id="65" name="Rounded Rectangle 64"/>
            <p:cNvSpPr/>
            <p:nvPr/>
          </p:nvSpPr>
          <p:spPr>
            <a:xfrm>
              <a:off x="7167172" y="2727490"/>
              <a:ext cx="3186789" cy="1622788"/>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grpSp>
      <p:grpSp>
        <p:nvGrpSpPr>
          <p:cNvPr id="11" name="Group 10"/>
          <p:cNvGrpSpPr/>
          <p:nvPr/>
        </p:nvGrpSpPr>
        <p:grpSpPr>
          <a:xfrm>
            <a:off x="8174225" y="3430062"/>
            <a:ext cx="808454" cy="1333016"/>
            <a:chOff x="8174225" y="3430062"/>
            <a:chExt cx="808454" cy="1333016"/>
          </a:xfrm>
        </p:grpSpPr>
        <p:sp>
          <p:nvSpPr>
            <p:cNvPr id="75" name="Rounded Rectangle 74"/>
            <p:cNvSpPr/>
            <p:nvPr/>
          </p:nvSpPr>
          <p:spPr>
            <a:xfrm>
              <a:off x="8174225" y="3430062"/>
              <a:ext cx="808454" cy="1333016"/>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grpSp>
          <p:nvGrpSpPr>
            <p:cNvPr id="18" name="Group 17"/>
            <p:cNvGrpSpPr/>
            <p:nvPr/>
          </p:nvGrpSpPr>
          <p:grpSpPr>
            <a:xfrm>
              <a:off x="8307234" y="3492136"/>
              <a:ext cx="487686" cy="382587"/>
              <a:chOff x="10742003" y="4555050"/>
              <a:chExt cx="894752" cy="797465"/>
            </a:xfrm>
          </p:grpSpPr>
          <p:pic>
            <p:nvPicPr>
              <p:cNvPr id="77" name="Picture 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28696" y="4555050"/>
                <a:ext cx="521366" cy="602829"/>
              </a:xfrm>
              <a:prstGeom prst="rect">
                <a:avLst/>
              </a:prstGeom>
            </p:spPr>
          </p:pic>
          <p:sp>
            <p:nvSpPr>
              <p:cNvPr id="80" name="TextBox 79"/>
              <p:cNvSpPr txBox="1"/>
              <p:nvPr/>
            </p:nvSpPr>
            <p:spPr>
              <a:xfrm>
                <a:off x="10742003" y="5196883"/>
                <a:ext cx="894752"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a:ln>
                      <a:noFill/>
                    </a:ln>
                    <a:solidFill>
                      <a:sysClr val="windowText" lastClr="000000"/>
                    </a:solidFill>
                    <a:effectLst/>
                    <a:uLnTx/>
                    <a:uFillTx/>
                  </a:rPr>
                  <a:t>RDS</a:t>
                </a:r>
                <a:endParaRPr kumimoji="0" lang="en-US" sz="1350" b="1" i="0" u="none" strike="noStrike" kern="0" cap="none" spc="0" normalizeH="0" baseline="0" noProof="0" dirty="0">
                  <a:ln>
                    <a:noFill/>
                  </a:ln>
                  <a:solidFill>
                    <a:sysClr val="windowText" lastClr="000000"/>
                  </a:solidFill>
                  <a:effectLst/>
                  <a:uLnTx/>
                  <a:uFillTx/>
                </a:endParaRPr>
              </a:p>
            </p:txBody>
          </p:sp>
        </p:grpSp>
      </p:grpSp>
      <p:cxnSp>
        <p:nvCxnSpPr>
          <p:cNvPr id="25" name="Elbow Connector 24"/>
          <p:cNvCxnSpPr>
            <a:stCxn id="141" idx="3"/>
            <a:endCxn id="95" idx="1"/>
          </p:cNvCxnSpPr>
          <p:nvPr/>
        </p:nvCxnSpPr>
        <p:spPr>
          <a:xfrm>
            <a:off x="7728615" y="2750544"/>
            <a:ext cx="521908" cy="1666447"/>
          </a:xfrm>
          <a:prstGeom prst="bentConnector3">
            <a:avLst>
              <a:gd name="adj1" fmla="val 50000"/>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44" idx="2"/>
            <a:endCxn id="141" idx="0"/>
          </p:cNvCxnSpPr>
          <p:nvPr/>
        </p:nvCxnSpPr>
        <p:spPr>
          <a:xfrm>
            <a:off x="7149894" y="1566745"/>
            <a:ext cx="6314" cy="85679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5912146" y="1020975"/>
            <a:ext cx="2902412" cy="731400"/>
            <a:chOff x="7922066" y="1618025"/>
            <a:chExt cx="3869883" cy="975200"/>
          </a:xfrm>
        </p:grpSpPr>
        <p:sp>
          <p:nvSpPr>
            <p:cNvPr id="144" name="Rounded Rectangle 143"/>
            <p:cNvSpPr/>
            <p:nvPr/>
          </p:nvSpPr>
          <p:spPr>
            <a:xfrm>
              <a:off x="8983098" y="1761320"/>
              <a:ext cx="1178597" cy="584399"/>
            </a:xfrm>
            <a:prstGeom prst="round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Dynatrace</a:t>
              </a:r>
              <a:r>
                <a:rPr kumimoji="0" lang="en-US" sz="1050" b="1" i="0" u="none" strike="noStrike" kern="0" cap="none" spc="0" normalizeH="0" baseline="0" noProof="0" dirty="0">
                  <a:ln>
                    <a:noFill/>
                  </a:ln>
                  <a:solidFill>
                    <a:sysClr val="windowText" lastClr="000000"/>
                  </a:solidFill>
                  <a:effectLst/>
                  <a:uLnTx/>
                  <a:uFillTx/>
                </a:rPr>
                <a:t> Collector</a:t>
              </a:r>
            </a:p>
          </p:txBody>
        </p:sp>
        <p:sp>
          <p:nvSpPr>
            <p:cNvPr id="145" name="Rounded Rectangle 144"/>
            <p:cNvSpPr/>
            <p:nvPr/>
          </p:nvSpPr>
          <p:spPr>
            <a:xfrm>
              <a:off x="10534451" y="1765512"/>
              <a:ext cx="1209771" cy="634965"/>
            </a:xfrm>
            <a:prstGeom prst="round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Dynatrace</a:t>
              </a:r>
              <a:r>
                <a:rPr kumimoji="0" lang="en-US" sz="1050" b="1" i="0" u="none" strike="noStrike" kern="0" cap="none" spc="0" normalizeH="0" baseline="0" noProof="0" dirty="0">
                  <a:ln>
                    <a:noFill/>
                  </a:ln>
                  <a:solidFill>
                    <a:sysClr val="windowText" lastClr="000000"/>
                  </a:solidFill>
                  <a:effectLst/>
                  <a:uLnTx/>
                  <a:uFillTx/>
                </a:rPr>
                <a:t> Server</a:t>
              </a:r>
            </a:p>
          </p:txBody>
        </p:sp>
        <p:pic>
          <p:nvPicPr>
            <p:cNvPr id="147" name="Picture 1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9910" y="1669690"/>
              <a:ext cx="886081" cy="697245"/>
            </a:xfrm>
            <a:prstGeom prst="rect">
              <a:avLst/>
            </a:prstGeom>
          </p:spPr>
        </p:pic>
        <p:sp>
          <p:nvSpPr>
            <p:cNvPr id="159" name="Rounded Rectangle 158"/>
            <p:cNvSpPr/>
            <p:nvPr/>
          </p:nvSpPr>
          <p:spPr>
            <a:xfrm>
              <a:off x="7922066" y="1618025"/>
              <a:ext cx="3869883" cy="975200"/>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cxnSp>
          <p:nvCxnSpPr>
            <p:cNvPr id="66" name="Straight Arrow Connector 65"/>
            <p:cNvCxnSpPr>
              <a:endCxn id="145" idx="1"/>
            </p:cNvCxnSpPr>
            <p:nvPr/>
          </p:nvCxnSpPr>
          <p:spPr>
            <a:xfrm flipV="1">
              <a:off x="10167655" y="2082994"/>
              <a:ext cx="366796" cy="4065"/>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0" name="Oval 89"/>
          <p:cNvSpPr/>
          <p:nvPr/>
        </p:nvSpPr>
        <p:spPr>
          <a:xfrm>
            <a:off x="188245" y="1372633"/>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1</a:t>
            </a:r>
          </a:p>
        </p:txBody>
      </p:sp>
      <p:sp>
        <p:nvSpPr>
          <p:cNvPr id="139" name="Oval 138"/>
          <p:cNvSpPr/>
          <p:nvPr/>
        </p:nvSpPr>
        <p:spPr>
          <a:xfrm>
            <a:off x="188245" y="2313983"/>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2</a:t>
            </a:r>
          </a:p>
        </p:txBody>
      </p:sp>
      <p:sp>
        <p:nvSpPr>
          <p:cNvPr id="140" name="Oval 139"/>
          <p:cNvSpPr/>
          <p:nvPr/>
        </p:nvSpPr>
        <p:spPr>
          <a:xfrm>
            <a:off x="188245" y="3308864"/>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3</a:t>
            </a:r>
          </a:p>
        </p:txBody>
      </p:sp>
      <p:sp>
        <p:nvSpPr>
          <p:cNvPr id="142" name="Oval 141"/>
          <p:cNvSpPr/>
          <p:nvPr/>
        </p:nvSpPr>
        <p:spPr>
          <a:xfrm>
            <a:off x="186020" y="4315978"/>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4</a:t>
            </a:r>
          </a:p>
        </p:txBody>
      </p:sp>
      <p:cxnSp>
        <p:nvCxnSpPr>
          <p:cNvPr id="143" name="Elbow Connector 142"/>
          <p:cNvCxnSpPr>
            <a:stCxn id="148" idx="3"/>
            <a:endCxn id="141" idx="2"/>
          </p:cNvCxnSpPr>
          <p:nvPr/>
        </p:nvCxnSpPr>
        <p:spPr>
          <a:xfrm flipV="1">
            <a:off x="5600991" y="3077549"/>
            <a:ext cx="1555217" cy="1115344"/>
          </a:xfrm>
          <a:prstGeom prst="bentConnector2">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49" idx="1"/>
            <a:endCxn id="148" idx="2"/>
          </p:cNvCxnSpPr>
          <p:nvPr/>
        </p:nvCxnSpPr>
        <p:spPr>
          <a:xfrm rot="10800000">
            <a:off x="5147328" y="4310999"/>
            <a:ext cx="540883" cy="165822"/>
          </a:xfrm>
          <a:prstGeom prst="bentConnector2">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72079" y="1168532"/>
            <a:ext cx="1776914" cy="721518"/>
            <a:chOff x="972079" y="1168532"/>
            <a:chExt cx="1776914" cy="721518"/>
          </a:xfrm>
        </p:grpSpPr>
        <p:grpSp>
          <p:nvGrpSpPr>
            <p:cNvPr id="115" name="Group 114"/>
            <p:cNvGrpSpPr/>
            <p:nvPr/>
          </p:nvGrpSpPr>
          <p:grpSpPr>
            <a:xfrm>
              <a:off x="972079" y="1168532"/>
              <a:ext cx="1776914" cy="721518"/>
              <a:chOff x="808194" y="1628776"/>
              <a:chExt cx="2354104" cy="962024"/>
            </a:xfrm>
          </p:grpSpPr>
          <p:sp>
            <p:nvSpPr>
              <p:cNvPr id="47" name="Rounded Rectangle 46"/>
              <p:cNvSpPr/>
              <p:nvPr/>
            </p:nvSpPr>
            <p:spPr>
              <a:xfrm>
                <a:off x="808194" y="1628776"/>
                <a:ext cx="2354104" cy="96202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Source</a:t>
                </a:r>
              </a:p>
            </p:txBody>
          </p:sp>
          <p:grpSp>
            <p:nvGrpSpPr>
              <p:cNvPr id="6" name="Group 5"/>
              <p:cNvGrpSpPr/>
              <p:nvPr/>
            </p:nvGrpSpPr>
            <p:grpSpPr>
              <a:xfrm>
                <a:off x="1989347" y="1881187"/>
                <a:ext cx="652768" cy="476250"/>
                <a:chOff x="1624318" y="1933980"/>
                <a:chExt cx="838200" cy="675870"/>
              </a:xfrm>
            </p:grpSpPr>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24318" y="2266188"/>
                  <a:ext cx="838200" cy="343662"/>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805651" y="1933980"/>
                  <a:ext cx="475533" cy="395287"/>
                </a:xfrm>
                <a:prstGeom prst="rect">
                  <a:avLst/>
                </a:prstGeom>
              </p:spPr>
            </p:pic>
          </p:grpSp>
        </p:grpSp>
        <p:sp>
          <p:nvSpPr>
            <p:cNvPr id="83" name="TextBox 82"/>
            <p:cNvSpPr txBox="1"/>
            <p:nvPr/>
          </p:nvSpPr>
          <p:spPr>
            <a:xfrm>
              <a:off x="1021747" y="1411960"/>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Collect and package source code</a:t>
              </a:r>
            </a:p>
          </p:txBody>
        </p:sp>
      </p:grpSp>
      <p:grpSp>
        <p:nvGrpSpPr>
          <p:cNvPr id="13" name="Group 12"/>
          <p:cNvGrpSpPr/>
          <p:nvPr/>
        </p:nvGrpSpPr>
        <p:grpSpPr>
          <a:xfrm>
            <a:off x="968929" y="2115854"/>
            <a:ext cx="1771649" cy="776001"/>
            <a:chOff x="968929" y="2115854"/>
            <a:chExt cx="1771649" cy="776001"/>
          </a:xfrm>
        </p:grpSpPr>
        <p:grpSp>
          <p:nvGrpSpPr>
            <p:cNvPr id="116" name="Group 115"/>
            <p:cNvGrpSpPr/>
            <p:nvPr/>
          </p:nvGrpSpPr>
          <p:grpSpPr>
            <a:xfrm>
              <a:off x="968929" y="2115854"/>
              <a:ext cx="1771649" cy="776001"/>
              <a:chOff x="808247" y="2718183"/>
              <a:chExt cx="2362199" cy="1034668"/>
            </a:xfrm>
          </p:grpSpPr>
          <p:sp>
            <p:nvSpPr>
              <p:cNvPr id="50" name="Rounded Rectangle 49"/>
              <p:cNvSpPr/>
              <p:nvPr/>
            </p:nvSpPr>
            <p:spPr>
              <a:xfrm>
                <a:off x="808247" y="2718183"/>
                <a:ext cx="2362199" cy="1034668"/>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Build</a:t>
                </a:r>
              </a:p>
            </p:txBody>
          </p:sp>
          <p:grpSp>
            <p:nvGrpSpPr>
              <p:cNvPr id="7" name="Group 6"/>
              <p:cNvGrpSpPr/>
              <p:nvPr/>
            </p:nvGrpSpPr>
            <p:grpSpPr>
              <a:xfrm>
                <a:off x="1981196" y="2777198"/>
                <a:ext cx="785449" cy="681212"/>
                <a:chOff x="7301273" y="2341477"/>
                <a:chExt cx="886047" cy="741235"/>
              </a:xfrm>
            </p:grpSpPr>
            <p:pic>
              <p:nvPicPr>
                <p:cNvPr id="51" name="Picture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96537" y="2341477"/>
                  <a:ext cx="495516" cy="597534"/>
                </a:xfrm>
                <a:prstGeom prst="rect">
                  <a:avLst/>
                </a:prstGeom>
              </p:spPr>
            </p:pic>
            <p:sp>
              <p:nvSpPr>
                <p:cNvPr id="52" name="TextBox 51"/>
                <p:cNvSpPr txBox="1"/>
                <p:nvPr/>
              </p:nvSpPr>
              <p:spPr>
                <a:xfrm>
                  <a:off x="7301273" y="2951863"/>
                  <a:ext cx="886047" cy="130849"/>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err="1">
                      <a:ln>
                        <a:noFill/>
                      </a:ln>
                      <a:solidFill>
                        <a:sysClr val="windowText" lastClr="000000"/>
                      </a:solidFill>
                      <a:effectLst/>
                      <a:uLnTx/>
                      <a:uFillTx/>
                    </a:rPr>
                    <a:t>CodeBuild</a:t>
                  </a:r>
                  <a:endParaRPr kumimoji="0" lang="en-US" sz="750" b="1" i="0" u="none" strike="noStrike" kern="0" cap="none" spc="0" normalizeH="0" baseline="0" noProof="0" dirty="0">
                    <a:ln>
                      <a:noFill/>
                    </a:ln>
                    <a:solidFill>
                      <a:sysClr val="windowText" lastClr="000000"/>
                    </a:solidFill>
                    <a:effectLst/>
                    <a:uLnTx/>
                    <a:uFillTx/>
                  </a:endParaRPr>
                </a:p>
              </p:txBody>
            </p:sp>
          </p:grpSp>
        </p:grpSp>
        <p:sp>
          <p:nvSpPr>
            <p:cNvPr id="84" name="TextBox 83"/>
            <p:cNvSpPr txBox="1"/>
            <p:nvPr/>
          </p:nvSpPr>
          <p:spPr>
            <a:xfrm>
              <a:off x="1018897" y="2405384"/>
              <a:ext cx="86232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Build and unit test</a:t>
              </a:r>
            </a:p>
          </p:txBody>
        </p:sp>
      </p:grpSp>
      <p:grpSp>
        <p:nvGrpSpPr>
          <p:cNvPr id="14" name="Group 13"/>
          <p:cNvGrpSpPr/>
          <p:nvPr/>
        </p:nvGrpSpPr>
        <p:grpSpPr>
          <a:xfrm>
            <a:off x="974711" y="3112924"/>
            <a:ext cx="1771649" cy="768857"/>
            <a:chOff x="974711" y="3112924"/>
            <a:chExt cx="1771649" cy="768857"/>
          </a:xfrm>
        </p:grpSpPr>
        <p:grpSp>
          <p:nvGrpSpPr>
            <p:cNvPr id="117" name="Group 116"/>
            <p:cNvGrpSpPr/>
            <p:nvPr/>
          </p:nvGrpSpPr>
          <p:grpSpPr>
            <a:xfrm>
              <a:off x="974711" y="3112924"/>
              <a:ext cx="1771649" cy="768857"/>
              <a:chOff x="808247" y="3940768"/>
              <a:chExt cx="2362199" cy="1025142"/>
            </a:xfrm>
          </p:grpSpPr>
          <p:sp>
            <p:nvSpPr>
              <p:cNvPr id="54" name="Rounded Rectangle 53"/>
              <p:cNvSpPr/>
              <p:nvPr/>
            </p:nvSpPr>
            <p:spPr>
              <a:xfrm>
                <a:off x="808247" y="3940768"/>
                <a:ext cx="2362199" cy="1025142"/>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Deploy</a:t>
                </a:r>
              </a:p>
            </p:txBody>
          </p:sp>
          <p:grpSp>
            <p:nvGrpSpPr>
              <p:cNvPr id="8" name="Group 7"/>
              <p:cNvGrpSpPr/>
              <p:nvPr/>
            </p:nvGrpSpPr>
            <p:grpSpPr>
              <a:xfrm>
                <a:off x="2036888" y="4019711"/>
                <a:ext cx="674063" cy="687177"/>
                <a:chOff x="4792532" y="720373"/>
                <a:chExt cx="825006" cy="795479"/>
              </a:xfrm>
            </p:grpSpPr>
            <p:pic>
              <p:nvPicPr>
                <p:cNvPr id="58" name="Picture 5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96691" y="720373"/>
                  <a:ext cx="408274" cy="571583"/>
                </a:xfrm>
                <a:prstGeom prst="rect">
                  <a:avLst/>
                </a:prstGeom>
              </p:spPr>
            </p:pic>
            <p:sp>
              <p:nvSpPr>
                <p:cNvPr id="59" name="TextBox 58"/>
                <p:cNvSpPr txBox="1"/>
                <p:nvPr/>
              </p:nvSpPr>
              <p:spPr>
                <a:xfrm>
                  <a:off x="4792532" y="1360220"/>
                  <a:ext cx="825006"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Elastic Beanstalk</a:t>
                  </a:r>
                </a:p>
              </p:txBody>
            </p:sp>
          </p:grpSp>
        </p:grpSp>
        <p:sp>
          <p:nvSpPr>
            <p:cNvPr id="85" name="TextBox 84"/>
            <p:cNvSpPr txBox="1"/>
            <p:nvPr/>
          </p:nvSpPr>
          <p:spPr>
            <a:xfrm>
              <a:off x="1012648" y="3375725"/>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Deploy to the target environment</a:t>
              </a:r>
            </a:p>
          </p:txBody>
        </p:sp>
      </p:grpSp>
      <p:grpSp>
        <p:nvGrpSpPr>
          <p:cNvPr id="15" name="Group 14"/>
          <p:cNvGrpSpPr/>
          <p:nvPr/>
        </p:nvGrpSpPr>
        <p:grpSpPr>
          <a:xfrm>
            <a:off x="974711" y="4107620"/>
            <a:ext cx="1771649" cy="768857"/>
            <a:chOff x="974711" y="4107620"/>
            <a:chExt cx="1771649" cy="768857"/>
          </a:xfrm>
        </p:grpSpPr>
        <p:grpSp>
          <p:nvGrpSpPr>
            <p:cNvPr id="32" name="Group 31"/>
            <p:cNvGrpSpPr/>
            <p:nvPr/>
          </p:nvGrpSpPr>
          <p:grpSpPr>
            <a:xfrm>
              <a:off x="974711" y="4107620"/>
              <a:ext cx="1771649" cy="768857"/>
              <a:chOff x="974711" y="4107620"/>
              <a:chExt cx="1771649" cy="768857"/>
            </a:xfrm>
          </p:grpSpPr>
          <p:sp>
            <p:nvSpPr>
              <p:cNvPr id="151" name="Rounded Rectangle 150"/>
              <p:cNvSpPr/>
              <p:nvPr/>
            </p:nvSpPr>
            <p:spPr>
              <a:xfrm>
                <a:off x="974711" y="4107620"/>
                <a:ext cx="1771649" cy="76885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err="1">
                    <a:ln>
                      <a:noFill/>
                    </a:ln>
                    <a:solidFill>
                      <a:schemeClr val="tx1"/>
                    </a:solidFill>
                    <a:effectLst/>
                    <a:uLnTx/>
                    <a:uFillTx/>
                  </a:rPr>
                  <a:t>LoadTest</a:t>
                </a:r>
                <a:endParaRPr kumimoji="0" lang="en-US" sz="1200" b="1" i="0" u="sng" strike="noStrike" kern="0" cap="none" spc="0" normalizeH="0" baseline="0" noProof="0" dirty="0">
                  <a:ln>
                    <a:noFill/>
                  </a:ln>
                  <a:solidFill>
                    <a:schemeClr val="tx1"/>
                  </a:solidFill>
                  <a:effectLst/>
                  <a:uLnTx/>
                  <a:uFillTx/>
                </a:endParaRPr>
              </a:p>
            </p:txBody>
          </p:sp>
          <p:pic>
            <p:nvPicPr>
              <p:cNvPr id="155" name="Picture 2"/>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1874969" y="4389926"/>
                <a:ext cx="681972" cy="231846"/>
              </a:xfrm>
              <a:prstGeom prst="rect">
                <a:avLst/>
              </a:prstGeom>
              <a:solidFill>
                <a:schemeClr val="bg2">
                  <a:lumMod val="50000"/>
                </a:schemeClr>
              </a:solidFill>
            </p:spPr>
          </p:pic>
        </p:grpSp>
        <p:sp>
          <p:nvSpPr>
            <p:cNvPr id="86" name="TextBox 85"/>
            <p:cNvSpPr txBox="1"/>
            <p:nvPr/>
          </p:nvSpPr>
          <p:spPr>
            <a:xfrm>
              <a:off x="1021746" y="4375414"/>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Execute automated load tests</a:t>
              </a:r>
            </a:p>
          </p:txBody>
        </p:sp>
      </p:grpSp>
      <p:sp>
        <p:nvSpPr>
          <p:cNvPr id="87" name="Title 1"/>
          <p:cNvSpPr>
            <a:spLocks noGrp="1"/>
          </p:cNvSpPr>
          <p:nvPr>
            <p:ph type="title"/>
          </p:nvPr>
        </p:nvSpPr>
        <p:spPr>
          <a:xfrm>
            <a:off x="839268" y="8018"/>
            <a:ext cx="7358982" cy="568220"/>
          </a:xfrm>
        </p:spPr>
        <p:txBody>
          <a:bodyPr/>
          <a:lstStyle/>
          <a:p>
            <a:r>
              <a:rPr lang="en-US" dirty="0"/>
              <a:t>Demo AWS </a:t>
            </a:r>
            <a:r>
              <a:rPr lang="en-US" dirty="0" err="1"/>
              <a:t>CodePipeline</a:t>
            </a:r>
            <a:endParaRPr lang="en-US" dirty="0"/>
          </a:p>
        </p:txBody>
      </p:sp>
      <p:sp>
        <p:nvSpPr>
          <p:cNvPr id="95" name="Rounded Rectangle 94"/>
          <p:cNvSpPr/>
          <p:nvPr/>
        </p:nvSpPr>
        <p:spPr>
          <a:xfrm>
            <a:off x="8250523" y="4192892"/>
            <a:ext cx="701900" cy="448198"/>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Perf Demo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a:t>
            </a:r>
            <a:r>
              <a:rPr kumimoji="0" lang="en-US" sz="800" b="1" i="0" u="none" strike="noStrike" kern="0" cap="none" spc="0" normalizeH="0" baseline="0" noProof="0" dirty="0" err="1">
                <a:ln>
                  <a:noFill/>
                </a:ln>
                <a:solidFill>
                  <a:sysClr val="windowText" lastClr="000000"/>
                </a:solidFill>
                <a:effectLst/>
                <a:uLnTx/>
                <a:uFillTx/>
              </a:rPr>
              <a:t>mySQL</a:t>
            </a:r>
            <a:r>
              <a:rPr kumimoji="0" lang="en-US" sz="800" b="1" i="0" u="none" strike="noStrike" kern="0" cap="none" spc="0" normalizeH="0" baseline="0" noProof="0" dirty="0">
                <a:ln>
                  <a:noFill/>
                </a:ln>
                <a:solidFill>
                  <a:sysClr val="windowText" lastClr="000000"/>
                </a:solidFill>
                <a:effectLst/>
                <a:uLnTx/>
                <a:uFillTx/>
              </a:rPr>
              <a:t>)</a:t>
            </a:r>
          </a:p>
        </p:txBody>
      </p:sp>
    </p:spTree>
    <p:extLst>
      <p:ext uri="{BB962C8B-B14F-4D97-AF65-F5344CB8AC3E}">
        <p14:creationId xmlns:p14="http://schemas.microsoft.com/office/powerpoint/2010/main" val="28872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9"/>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2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0"/>
                                        </p:tgtEl>
                                        <p:attrNameLst>
                                          <p:attrName>style.visibility</p:attrName>
                                        </p:attrNameLst>
                                      </p:cBhvr>
                                      <p:to>
                                        <p:strVal val="visible"/>
                                      </p:to>
                                    </p:set>
                                  </p:childTnLst>
                                </p:cTn>
                              </p:par>
                            </p:childTnLst>
                          </p:cTn>
                        </p:par>
                        <p:par>
                          <p:cTn id="71" fill="hold">
                            <p:stCondLst>
                              <p:cond delay="0"/>
                            </p:stCondLst>
                            <p:childTnLst>
                              <p:par>
                                <p:cTn id="72" presetID="1" presetClass="exit" presetSubtype="0" fill="hold" nodeType="afterEffect">
                                  <p:stCondLst>
                                    <p:cond delay="0"/>
                                  </p:stCondLst>
                                  <p:childTnLst>
                                    <p:set>
                                      <p:cBhvr>
                                        <p:cTn id="73" dur="1" fill="hold">
                                          <p:stCondLst>
                                            <p:cond delay="0"/>
                                          </p:stCondLst>
                                        </p:cTn>
                                        <p:tgtEl>
                                          <p:spTgt spid="99"/>
                                        </p:tgtEl>
                                        <p:attrNameLst>
                                          <p:attrName>style.visibility</p:attrName>
                                        </p:attrNameLst>
                                      </p:cBhvr>
                                      <p:to>
                                        <p:strVal val="hidden"/>
                                      </p:to>
                                    </p:set>
                                  </p:childTnLst>
                                </p:cTn>
                              </p:par>
                            </p:childTnLst>
                          </p:cTn>
                        </p:par>
                        <p:par>
                          <p:cTn id="74" fill="hold">
                            <p:stCondLst>
                              <p:cond delay="0"/>
                            </p:stCondLst>
                            <p:childTnLst>
                              <p:par>
                                <p:cTn id="75" presetID="1" presetClass="exit" presetSubtype="0" fill="hold" nodeType="afterEffect">
                                  <p:stCondLst>
                                    <p:cond delay="0"/>
                                  </p:stCondLst>
                                  <p:childTnLst>
                                    <p:set>
                                      <p:cBhvr>
                                        <p:cTn id="76" dur="1" fill="hold">
                                          <p:stCondLst>
                                            <p:cond delay="0"/>
                                          </p:stCondLst>
                                        </p:cTn>
                                        <p:tgtEl>
                                          <p:spTgt spid="10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4"/>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10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3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43"/>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6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164"/>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03" grpId="0" animBg="1"/>
      <p:bldP spid="104" grpId="0" animBg="1"/>
      <p:bldP spid="126" grpId="0" animBg="1"/>
      <p:bldP spid="126" grpId="1" animBg="1"/>
      <p:bldP spid="137" grpId="0" animBg="1"/>
      <p:bldP spid="146" grpId="0" animBg="1"/>
      <p:bldP spid="148" grpId="0" animBg="1"/>
      <p:bldP spid="149" grpId="0" animBg="1"/>
      <p:bldP spid="1049" grpId="0" animBg="1"/>
      <p:bldP spid="188" grpId="0" animBg="1"/>
      <p:bldP spid="189" grpId="0" animBg="1"/>
      <p:bldP spid="90" grpId="0" animBg="1"/>
      <p:bldP spid="139" grpId="0" animBg="1"/>
      <p:bldP spid="140" grpId="0" animBg="1"/>
      <p:bldP spid="1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 Slow Services</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u="sng" dirty="0"/>
              <a:t>The Service</a:t>
            </a:r>
          </a:p>
          <a:p>
            <a:pPr marL="685765" lvl="2" indent="0">
              <a:buNone/>
            </a:pPr>
            <a:r>
              <a:rPr lang="en-US" dirty="0"/>
              <a:t>The </a:t>
            </a:r>
            <a:r>
              <a:rPr lang="en-US" dirty="0" err="1"/>
              <a:t>computeCompoundInterest</a:t>
            </a:r>
            <a:r>
              <a:rPr lang="en-US" dirty="0"/>
              <a:t> service computes the compound interest for a collection of accounts for a requested number of monthly or yearly intervals.  </a:t>
            </a:r>
          </a:p>
          <a:p>
            <a:pPr marL="0" indent="0">
              <a:buNone/>
            </a:pPr>
            <a:r>
              <a:rPr lang="en-US" b="1" u="sng" dirty="0"/>
              <a:t>The Problem</a:t>
            </a:r>
          </a:p>
          <a:p>
            <a:pPr marL="685765" lvl="2" indent="0">
              <a:buNone/>
            </a:pPr>
            <a:r>
              <a:rPr lang="en-US" sz="1700" dirty="0"/>
              <a:t>The</a:t>
            </a:r>
            <a:r>
              <a:rPr lang="en-US" dirty="0"/>
              <a:t> initial load test for the service using a mix of 3, 6, 9 and 12 accounts showed that the average response time was above the expected SLA for the requests with more accounts.</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28662" cy="795337"/>
          </a:xfrm>
          <a:prstGeom prst="rect">
            <a:avLst/>
          </a:prstGeom>
        </p:spPr>
      </p:pic>
    </p:spTree>
    <p:extLst>
      <p:ext uri="{BB962C8B-B14F-4D97-AF65-F5344CB8AC3E}">
        <p14:creationId xmlns:p14="http://schemas.microsoft.com/office/powerpoint/2010/main" val="3643637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#1 – Slow Services (V1 Test)</a:t>
            </a:r>
            <a:endParaRPr lang="de-AT" dirty="0"/>
          </a:p>
        </p:txBody>
      </p:sp>
      <p:sp>
        <p:nvSpPr>
          <p:cNvPr id="10" name="Rectangle 9"/>
          <p:cNvSpPr/>
          <p:nvPr/>
        </p:nvSpPr>
        <p:spPr>
          <a:xfrm>
            <a:off x="539552" y="895791"/>
            <a:ext cx="4680520" cy="369332"/>
          </a:xfrm>
          <a:prstGeom prst="rect">
            <a:avLst/>
          </a:prstGeom>
        </p:spPr>
        <p:txBody>
          <a:bodyPr wrap="square">
            <a:spAutoFit/>
          </a:bodyPr>
          <a:lstStyle/>
          <a:p>
            <a:r>
              <a:rPr lang="de-AT" b="1" i="1" dirty="0">
                <a:solidFill>
                  <a:srgbClr val="FF0000"/>
                </a:solidFill>
              </a:rPr>
              <a:t>Exceeding SLA for Response Time</a:t>
            </a:r>
            <a:endParaRPr lang="en-US" b="1" i="1" dirty="0">
              <a:solidFill>
                <a:srgbClr val="FF0000"/>
              </a:solidFill>
            </a:endParaRPr>
          </a:p>
        </p:txBody>
      </p:sp>
      <p:pic>
        <p:nvPicPr>
          <p:cNvPr id="12" name="Picture 11"/>
          <p:cNvPicPr>
            <a:picLocks noChangeAspect="1"/>
          </p:cNvPicPr>
          <p:nvPr/>
        </p:nvPicPr>
        <p:blipFill>
          <a:blip r:embed="rId2"/>
          <a:stretch>
            <a:fillRect/>
          </a:stretch>
        </p:blipFill>
        <p:spPr>
          <a:xfrm>
            <a:off x="898032" y="1268588"/>
            <a:ext cx="6912768" cy="3469969"/>
          </a:xfrm>
          <a:prstGeom prst="rect">
            <a:avLst/>
          </a:prstGeom>
        </p:spPr>
      </p:pic>
      <p:pic>
        <p:nvPicPr>
          <p:cNvPr id="14" name="Picture 13"/>
          <p:cNvPicPr>
            <a:picLocks noChangeAspect="1"/>
          </p:cNvPicPr>
          <p:nvPr/>
        </p:nvPicPr>
        <p:blipFill>
          <a:blip r:embed="rId3"/>
          <a:stretch>
            <a:fillRect/>
          </a:stretch>
        </p:blipFill>
        <p:spPr>
          <a:xfrm>
            <a:off x="8316416" y="100454"/>
            <a:ext cx="728662" cy="795337"/>
          </a:xfrm>
          <a:prstGeom prst="rect">
            <a:avLst/>
          </a:prstGeom>
        </p:spPr>
      </p:pic>
    </p:spTree>
    <p:extLst>
      <p:ext uri="{BB962C8B-B14F-4D97-AF65-F5344CB8AC3E}">
        <p14:creationId xmlns:p14="http://schemas.microsoft.com/office/powerpoint/2010/main" val="2938810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27571"/>
            <a:ext cx="8928991" cy="568220"/>
          </a:xfrm>
        </p:spPr>
        <p:txBody>
          <a:bodyPr>
            <a:normAutofit fontScale="90000"/>
          </a:bodyPr>
          <a:lstStyle/>
          <a:p>
            <a:r>
              <a:rPr lang="de-AT" dirty="0"/>
              <a:t>AWS does NOT PREVENT your teams from pushing </a:t>
            </a:r>
            <a:r>
              <a:rPr lang="de-AT" b="1" i="1" dirty="0">
                <a:solidFill>
                  <a:srgbClr val="FF0000"/>
                </a:solidFill>
              </a:rPr>
              <a:t>bad code </a:t>
            </a:r>
            <a:r>
              <a:rPr lang="de-AT" dirty="0"/>
              <a:t>through the pipeline </a:t>
            </a:r>
            <a:r>
              <a:rPr lang="de-AT" b="1" i="1" dirty="0">
                <a:solidFill>
                  <a:srgbClr val="FF0000"/>
                </a:solidFill>
              </a:rPr>
              <a:t>more frequently</a:t>
            </a:r>
            <a:r>
              <a:rPr lang="de-AT" dirty="0"/>
              <a:t>!</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5576" y="1533346"/>
            <a:ext cx="7924800" cy="2821577"/>
          </a:xfrm>
          <a:prstGeom prst="rect">
            <a:avLst/>
          </a:prstGeom>
        </p:spPr>
      </p:pic>
      <p:sp>
        <p:nvSpPr>
          <p:cNvPr id="5" name="Rounded Rectangular Callout 4"/>
          <p:cNvSpPr/>
          <p:nvPr/>
        </p:nvSpPr>
        <p:spPr>
          <a:xfrm>
            <a:off x="179512" y="1212718"/>
            <a:ext cx="2304256" cy="505604"/>
          </a:xfrm>
          <a:prstGeom prst="wedgeRoundRectCallout">
            <a:avLst>
              <a:gd name="adj1" fmla="val 23153"/>
              <a:gd name="adj2" fmla="val 89344"/>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Dev&amp;Test</a:t>
            </a:r>
            <a:r>
              <a:rPr kumimoji="0" lang="de-DE" sz="1350" b="0" i="0" u="none" strike="noStrike" kern="0" cap="none" spc="0" normalizeH="0" baseline="0" noProof="0" dirty="0">
                <a:ln>
                  <a:noFill/>
                </a:ln>
                <a:solidFill>
                  <a:srgbClr val="383A35"/>
                </a:solidFill>
                <a:effectLst/>
                <a:uLnTx/>
                <a:uFillTx/>
              </a:rPr>
              <a:t>: Trial &amp; Error Check-In Mentality!</a:t>
            </a:r>
            <a:endParaRPr kumimoji="0" lang="de-AT" sz="1400" b="0" i="0" u="none" strike="noStrike" kern="0" cap="none" spc="0" normalizeH="0" baseline="0" noProof="0" dirty="0">
              <a:ln>
                <a:noFill/>
              </a:ln>
              <a:solidFill>
                <a:srgbClr val="383A35"/>
              </a:solidFill>
              <a:effectLst/>
              <a:uLnTx/>
              <a:uFillTx/>
            </a:endParaRPr>
          </a:p>
        </p:txBody>
      </p:sp>
      <p:sp>
        <p:nvSpPr>
          <p:cNvPr id="6" name="Rounded Rectangular Callout 5"/>
          <p:cNvSpPr/>
          <p:nvPr/>
        </p:nvSpPr>
        <p:spPr>
          <a:xfrm>
            <a:off x="4572001" y="4490979"/>
            <a:ext cx="3096344" cy="595840"/>
          </a:xfrm>
          <a:prstGeom prst="wedgeRoundRectCallout">
            <a:avLst>
              <a:gd name="adj1" fmla="val -10129"/>
              <a:gd name="adj2" fmla="val -172428"/>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Performance: </a:t>
            </a:r>
            <a:r>
              <a:rPr kumimoji="0" lang="de-DE" sz="1350" b="0" i="0" u="none" strike="noStrike" kern="0" cap="none" spc="0" normalizeH="0" baseline="0" noProof="0" dirty="0">
                <a:ln>
                  <a:noFill/>
                </a:ln>
                <a:solidFill>
                  <a:srgbClr val="383A35"/>
                </a:solidFill>
                <a:effectLst/>
                <a:uLnTx/>
                <a:uFillTx/>
              </a:rPr>
              <a:t>Too many code commits leads to skipping performance testing to save time</a:t>
            </a:r>
            <a:endParaRPr kumimoji="0" lang="de-AT" sz="1350" b="0" i="0" u="none" strike="noStrike" kern="0" cap="none" spc="0" normalizeH="0" baseline="0" noProof="0" dirty="0">
              <a:ln>
                <a:noFill/>
              </a:ln>
              <a:solidFill>
                <a:srgbClr val="383A35"/>
              </a:solidFill>
              <a:effectLst/>
              <a:uLnTx/>
              <a:uFillTx/>
            </a:endParaRPr>
          </a:p>
        </p:txBody>
      </p:sp>
      <p:sp>
        <p:nvSpPr>
          <p:cNvPr id="7" name="Rounded Rectangular Callout 6"/>
          <p:cNvSpPr/>
          <p:nvPr/>
        </p:nvSpPr>
        <p:spPr>
          <a:xfrm>
            <a:off x="6234690" y="1204047"/>
            <a:ext cx="2774102" cy="629728"/>
          </a:xfrm>
          <a:prstGeom prst="wedgeRoundRectCallout">
            <a:avLst>
              <a:gd name="adj1" fmla="val 15487"/>
              <a:gd name="adj2" fmla="val 746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Ops/Biz: </a:t>
            </a:r>
            <a:r>
              <a:rPr kumimoji="0" lang="de-DE" sz="1350" b="0" i="0" u="none" strike="noStrike" kern="0" cap="none" spc="0" normalizeH="0" baseline="0" noProof="0" dirty="0">
                <a:ln>
                  <a:noFill/>
                </a:ln>
                <a:solidFill>
                  <a:srgbClr val="383A35"/>
                </a:solidFill>
                <a:effectLst/>
                <a:uLnTx/>
                <a:uFillTx/>
              </a:rPr>
              <a:t>Bad Code Changes make it to Production. Impact End Users and Resource Usage</a:t>
            </a:r>
          </a:p>
        </p:txBody>
      </p:sp>
      <p:sp>
        <p:nvSpPr>
          <p:cNvPr id="8" name="Rounded Rectangular Callout 7"/>
          <p:cNvSpPr/>
          <p:nvPr/>
        </p:nvSpPr>
        <p:spPr>
          <a:xfrm>
            <a:off x="1459410" y="4490575"/>
            <a:ext cx="2506037" cy="595840"/>
          </a:xfrm>
          <a:prstGeom prst="wedgeRoundRectCallout">
            <a:avLst>
              <a:gd name="adj1" fmla="val 42326"/>
              <a:gd name="adj2" fmla="val -227336"/>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Test / CI</a:t>
            </a:r>
            <a:r>
              <a:rPr kumimoji="0" lang="de-DE" sz="1350" b="0" i="0" u="none" strike="noStrike" kern="0" cap="none" spc="0" normalizeH="0" baseline="0" noProof="0" dirty="0">
                <a:ln>
                  <a:noFill/>
                </a:ln>
                <a:solidFill>
                  <a:srgbClr val="383A35"/>
                </a:solidFill>
                <a:effectLst/>
                <a:uLnTx/>
                <a:uFillTx/>
              </a:rPr>
              <a:t>: Basic Tests that only test high-level functionality!</a:t>
            </a:r>
            <a:endParaRPr kumimoji="0" lang="de-AT" sz="1350" b="0" i="0" u="none" strike="noStrike" kern="0" cap="none" spc="0" normalizeH="0" baseline="0" noProof="0" dirty="0">
              <a:ln>
                <a:noFill/>
              </a:ln>
              <a:solidFill>
                <a:srgbClr val="383A35"/>
              </a:solidFill>
              <a:effectLst/>
              <a:uLnTx/>
              <a:uFillTx/>
            </a:endParaRPr>
          </a:p>
        </p:txBody>
      </p:sp>
    </p:spTree>
    <p:extLst>
      <p:ext uri="{BB962C8B-B14F-4D97-AF65-F5344CB8AC3E}">
        <p14:creationId xmlns:p14="http://schemas.microsoft.com/office/powerpoint/2010/main" val="6846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 Slow Services (cont.)</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u="sng" dirty="0"/>
              <a:t>The Analysis</a:t>
            </a:r>
          </a:p>
          <a:p>
            <a:pPr marL="685765" lvl="2" indent="0">
              <a:buNone/>
            </a:pPr>
            <a:r>
              <a:rPr lang="en-US" dirty="0"/>
              <a:t>The underlying service was implemented synchronously. The more accounts included in the request, the longer the web service call took.</a:t>
            </a:r>
          </a:p>
          <a:p>
            <a:pPr marL="0" indent="0">
              <a:buNone/>
            </a:pPr>
            <a:r>
              <a:rPr lang="en-US" b="1" u="sng" dirty="0"/>
              <a:t>The Solution</a:t>
            </a:r>
          </a:p>
          <a:p>
            <a:pPr marL="685765" lvl="2" indent="0">
              <a:buNone/>
            </a:pPr>
            <a:r>
              <a:rPr lang="en-US" dirty="0"/>
              <a:t>The service was refactored to run asynchronously using threads.</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28662" cy="795337"/>
          </a:xfrm>
          <a:prstGeom prst="rect">
            <a:avLst/>
          </a:prstGeom>
        </p:spPr>
      </p:pic>
    </p:spTree>
    <p:extLst>
      <p:ext uri="{BB962C8B-B14F-4D97-AF65-F5344CB8AC3E}">
        <p14:creationId xmlns:p14="http://schemas.microsoft.com/office/powerpoint/2010/main" val="1130267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#1 – Slow Services (v2 Test)</a:t>
            </a:r>
            <a:endParaRPr lang="de-AT" dirty="0"/>
          </a:p>
        </p:txBody>
      </p:sp>
      <p:pic>
        <p:nvPicPr>
          <p:cNvPr id="2" name="Picture 1"/>
          <p:cNvPicPr>
            <a:picLocks noChangeAspect="1"/>
          </p:cNvPicPr>
          <p:nvPr/>
        </p:nvPicPr>
        <p:blipFill>
          <a:blip r:embed="rId2"/>
          <a:stretch>
            <a:fillRect/>
          </a:stretch>
        </p:blipFill>
        <p:spPr>
          <a:xfrm>
            <a:off x="611560" y="1347614"/>
            <a:ext cx="7665261" cy="3495153"/>
          </a:xfrm>
          <a:prstGeom prst="rect">
            <a:avLst/>
          </a:prstGeom>
        </p:spPr>
      </p:pic>
      <p:sp>
        <p:nvSpPr>
          <p:cNvPr id="6" name="Rectangle 5"/>
          <p:cNvSpPr/>
          <p:nvPr/>
        </p:nvSpPr>
        <p:spPr>
          <a:xfrm>
            <a:off x="2843808" y="843558"/>
            <a:ext cx="3543855" cy="369332"/>
          </a:xfrm>
          <a:prstGeom prst="rect">
            <a:avLst/>
          </a:prstGeom>
        </p:spPr>
        <p:txBody>
          <a:bodyPr wrap="none">
            <a:spAutoFit/>
          </a:bodyPr>
          <a:lstStyle/>
          <a:p>
            <a:r>
              <a:rPr lang="de-AT" b="1" i="1" dirty="0">
                <a:solidFill>
                  <a:srgbClr val="00B050"/>
                </a:solidFill>
              </a:rPr>
              <a:t>All calls are under the 3 second SLA</a:t>
            </a:r>
            <a:endParaRPr lang="en-US" b="1" i="1" dirty="0">
              <a:solidFill>
                <a:srgbClr val="00B050"/>
              </a:solidFill>
            </a:endParaRPr>
          </a:p>
        </p:txBody>
      </p:sp>
      <p:pic>
        <p:nvPicPr>
          <p:cNvPr id="7" name="Picture 6"/>
          <p:cNvPicPr>
            <a:picLocks noChangeAspect="1"/>
          </p:cNvPicPr>
          <p:nvPr/>
        </p:nvPicPr>
        <p:blipFill>
          <a:blip r:embed="rId3"/>
          <a:stretch>
            <a:fillRect/>
          </a:stretch>
        </p:blipFill>
        <p:spPr>
          <a:xfrm>
            <a:off x="8316416" y="100454"/>
            <a:ext cx="728662" cy="795337"/>
          </a:xfrm>
          <a:prstGeom prst="rect">
            <a:avLst/>
          </a:prstGeom>
        </p:spPr>
      </p:pic>
    </p:spTree>
    <p:extLst>
      <p:ext uri="{BB962C8B-B14F-4D97-AF65-F5344CB8AC3E}">
        <p14:creationId xmlns:p14="http://schemas.microsoft.com/office/powerpoint/2010/main" val="3194326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#2 – Memory Leak</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i="1" u="sng" dirty="0"/>
              <a:t>The Service</a:t>
            </a:r>
            <a:endParaRPr lang="en-US" b="1" u="sng" dirty="0"/>
          </a:p>
          <a:p>
            <a:pPr marL="685765" lvl="2" indent="0">
              <a:buNone/>
            </a:pPr>
            <a:r>
              <a:rPr lang="en-US" dirty="0"/>
              <a:t>The service </a:t>
            </a:r>
            <a:r>
              <a:rPr lang="en-US" dirty="0" err="1"/>
              <a:t>addDataToMap</a:t>
            </a:r>
            <a:r>
              <a:rPr lang="en-US" dirty="0"/>
              <a:t> adds a specified block of bytes to a hash map using a simple key. </a:t>
            </a:r>
          </a:p>
          <a:p>
            <a:pPr marL="0" indent="0">
              <a:buNone/>
            </a:pPr>
            <a:r>
              <a:rPr lang="en-US" b="1" u="sng" dirty="0"/>
              <a:t>The Problem</a:t>
            </a:r>
          </a:p>
          <a:p>
            <a:pPr marL="685765" lvl="2" indent="0">
              <a:buNone/>
            </a:pPr>
            <a:r>
              <a:rPr lang="en-US" dirty="0"/>
              <a:t>The initial load test for the service showed that memory usage continuously increased, eventually causing an </a:t>
            </a:r>
            <a:r>
              <a:rPr lang="en-US" dirty="0" err="1"/>
              <a:t>OutOfMemory</a:t>
            </a:r>
            <a:r>
              <a:rPr lang="en-US" dirty="0"/>
              <a:t> error.</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44999" cy="795337"/>
          </a:xfrm>
          <a:prstGeom prst="rect">
            <a:avLst/>
          </a:prstGeom>
        </p:spPr>
      </p:pic>
    </p:spTree>
    <p:extLst>
      <p:ext uri="{BB962C8B-B14F-4D97-AF65-F5344CB8AC3E}">
        <p14:creationId xmlns:p14="http://schemas.microsoft.com/office/powerpoint/2010/main" val="28231638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#2 – Memory Leak</a:t>
            </a:r>
            <a:r>
              <a:rPr lang="de-AT" dirty="0"/>
              <a:t> (V1 Test)</a:t>
            </a:r>
          </a:p>
        </p:txBody>
      </p:sp>
      <p:pic>
        <p:nvPicPr>
          <p:cNvPr id="2" name="Picture 1"/>
          <p:cNvPicPr>
            <a:picLocks noChangeAspect="1"/>
          </p:cNvPicPr>
          <p:nvPr/>
        </p:nvPicPr>
        <p:blipFill>
          <a:blip r:embed="rId2"/>
          <a:stretch>
            <a:fillRect/>
          </a:stretch>
        </p:blipFill>
        <p:spPr>
          <a:xfrm>
            <a:off x="4355976" y="1347614"/>
            <a:ext cx="3810100" cy="3501802"/>
          </a:xfrm>
          <a:prstGeom prst="rect">
            <a:avLst/>
          </a:prstGeom>
        </p:spPr>
      </p:pic>
      <p:pic>
        <p:nvPicPr>
          <p:cNvPr id="3" name="Picture 2"/>
          <p:cNvPicPr>
            <a:picLocks noChangeAspect="1"/>
          </p:cNvPicPr>
          <p:nvPr/>
        </p:nvPicPr>
        <p:blipFill>
          <a:blip r:embed="rId3"/>
          <a:stretch>
            <a:fillRect/>
          </a:stretch>
        </p:blipFill>
        <p:spPr>
          <a:xfrm>
            <a:off x="395536" y="1347613"/>
            <a:ext cx="3960440" cy="3472477"/>
          </a:xfrm>
          <a:prstGeom prst="rect">
            <a:avLst/>
          </a:prstGeom>
        </p:spPr>
      </p:pic>
      <p:sp>
        <p:nvSpPr>
          <p:cNvPr id="10" name="Rectangle 9"/>
          <p:cNvSpPr/>
          <p:nvPr/>
        </p:nvSpPr>
        <p:spPr>
          <a:xfrm>
            <a:off x="827584" y="868309"/>
            <a:ext cx="6859314" cy="369332"/>
          </a:xfrm>
          <a:prstGeom prst="rect">
            <a:avLst/>
          </a:prstGeom>
        </p:spPr>
        <p:txBody>
          <a:bodyPr wrap="none">
            <a:spAutoFit/>
          </a:bodyPr>
          <a:lstStyle/>
          <a:p>
            <a:r>
              <a:rPr lang="de-AT" b="1" i="1" dirty="0">
                <a:solidFill>
                  <a:srgbClr val="FF0000"/>
                </a:solidFill>
              </a:rPr>
              <a:t>Out of Memory caused server to crash.  Timeout of request as a result</a:t>
            </a:r>
            <a:endParaRPr lang="en-US" b="1" i="1" dirty="0">
              <a:solidFill>
                <a:srgbClr val="FF0000"/>
              </a:solidFill>
            </a:endParaRPr>
          </a:p>
        </p:txBody>
      </p:sp>
      <p:pic>
        <p:nvPicPr>
          <p:cNvPr id="6" name="Picture 5"/>
          <p:cNvPicPr>
            <a:picLocks noChangeAspect="1"/>
          </p:cNvPicPr>
          <p:nvPr/>
        </p:nvPicPr>
        <p:blipFill>
          <a:blip r:embed="rId4"/>
          <a:stretch>
            <a:fillRect/>
          </a:stretch>
        </p:blipFill>
        <p:spPr>
          <a:xfrm>
            <a:off x="8316416" y="123478"/>
            <a:ext cx="744999" cy="795337"/>
          </a:xfrm>
          <a:prstGeom prst="rect">
            <a:avLst/>
          </a:prstGeom>
        </p:spPr>
      </p:pic>
    </p:spTree>
    <p:extLst>
      <p:ext uri="{BB962C8B-B14F-4D97-AF65-F5344CB8AC3E}">
        <p14:creationId xmlns:p14="http://schemas.microsoft.com/office/powerpoint/2010/main" val="4116139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#2 – Memory Leak (Cont.)</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u="sng" dirty="0"/>
              <a:t>The Analysis</a:t>
            </a:r>
          </a:p>
          <a:p>
            <a:pPr marL="685765" lvl="2" indent="0">
              <a:buNone/>
            </a:pPr>
            <a:r>
              <a:rPr lang="en-US" dirty="0"/>
              <a:t>Service was implemented with a key class that did not implement an equals() method. As data was added to the map by each service call, values in the hash map were not being overwritten as intended. Instead, the new values were being appended to the map. This resulted in a memory leak that eventually led to </a:t>
            </a:r>
            <a:r>
              <a:rPr lang="en-US" dirty="0" err="1"/>
              <a:t>OutOfMemory</a:t>
            </a:r>
            <a:r>
              <a:rPr lang="en-US" dirty="0"/>
              <a:t> errors.</a:t>
            </a:r>
          </a:p>
          <a:p>
            <a:pPr marL="0" indent="0">
              <a:buNone/>
            </a:pPr>
            <a:r>
              <a:rPr lang="en-US" b="1" u="sng" dirty="0"/>
              <a:t>The Solution</a:t>
            </a:r>
          </a:p>
          <a:p>
            <a:pPr marL="685765" lvl="2" indent="0">
              <a:buNone/>
            </a:pPr>
            <a:r>
              <a:rPr lang="en-US" dirty="0"/>
              <a:t>The bad key class was refactored.</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44999" cy="795337"/>
          </a:xfrm>
          <a:prstGeom prst="rect">
            <a:avLst/>
          </a:prstGeom>
        </p:spPr>
      </p:pic>
    </p:spTree>
    <p:extLst>
      <p:ext uri="{BB962C8B-B14F-4D97-AF65-F5344CB8AC3E}">
        <p14:creationId xmlns:p14="http://schemas.microsoft.com/office/powerpoint/2010/main" val="580450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08482" y="2069396"/>
            <a:ext cx="2545732" cy="2668974"/>
          </a:xfrm>
          <a:prstGeom prst="rect">
            <a:avLst/>
          </a:prstGeom>
        </p:spPr>
      </p:pic>
      <p:pic>
        <p:nvPicPr>
          <p:cNvPr id="6" name="Picture 5"/>
          <p:cNvPicPr>
            <a:picLocks noChangeAspect="1"/>
          </p:cNvPicPr>
          <p:nvPr/>
        </p:nvPicPr>
        <p:blipFill>
          <a:blip r:embed="rId3"/>
          <a:stretch>
            <a:fillRect/>
          </a:stretch>
        </p:blipFill>
        <p:spPr>
          <a:xfrm>
            <a:off x="5141846" y="915566"/>
            <a:ext cx="2478839" cy="2212219"/>
          </a:xfrm>
          <a:prstGeom prst="rect">
            <a:avLst/>
          </a:prstGeom>
        </p:spPr>
      </p:pic>
      <p:sp>
        <p:nvSpPr>
          <p:cNvPr id="4" name="Title 3"/>
          <p:cNvSpPr>
            <a:spLocks noGrp="1"/>
          </p:cNvSpPr>
          <p:nvPr>
            <p:ph type="title"/>
          </p:nvPr>
        </p:nvSpPr>
        <p:spPr/>
        <p:txBody>
          <a:bodyPr/>
          <a:lstStyle/>
          <a:p>
            <a:r>
              <a:rPr lang="en-US" dirty="0"/>
              <a:t>Demo #2 – Memory Leak</a:t>
            </a:r>
            <a:r>
              <a:rPr lang="de-AT" dirty="0"/>
              <a:t> (V2 Test)</a:t>
            </a:r>
          </a:p>
        </p:txBody>
      </p:sp>
      <p:pic>
        <p:nvPicPr>
          <p:cNvPr id="9" name="Picture 8"/>
          <p:cNvPicPr>
            <a:picLocks noChangeAspect="1"/>
          </p:cNvPicPr>
          <p:nvPr/>
        </p:nvPicPr>
        <p:blipFill>
          <a:blip r:embed="rId4"/>
          <a:stretch>
            <a:fillRect/>
          </a:stretch>
        </p:blipFill>
        <p:spPr>
          <a:xfrm>
            <a:off x="1868376" y="2315430"/>
            <a:ext cx="2640635" cy="2426965"/>
          </a:xfrm>
          <a:prstGeom prst="rect">
            <a:avLst/>
          </a:prstGeom>
        </p:spPr>
      </p:pic>
      <p:pic>
        <p:nvPicPr>
          <p:cNvPr id="10" name="Picture 9"/>
          <p:cNvPicPr>
            <a:picLocks noChangeAspect="1"/>
          </p:cNvPicPr>
          <p:nvPr/>
        </p:nvPicPr>
        <p:blipFill>
          <a:blip r:embed="rId5"/>
          <a:stretch>
            <a:fillRect/>
          </a:stretch>
        </p:blipFill>
        <p:spPr>
          <a:xfrm>
            <a:off x="1414020" y="945504"/>
            <a:ext cx="2563649" cy="2247784"/>
          </a:xfrm>
          <a:prstGeom prst="rect">
            <a:avLst/>
          </a:prstGeom>
        </p:spPr>
      </p:pic>
      <p:sp>
        <p:nvSpPr>
          <p:cNvPr id="7" name="Rectangle 6"/>
          <p:cNvSpPr/>
          <p:nvPr/>
        </p:nvSpPr>
        <p:spPr>
          <a:xfrm>
            <a:off x="539552" y="1114824"/>
            <a:ext cx="817211" cy="646331"/>
          </a:xfrm>
          <a:prstGeom prst="rect">
            <a:avLst/>
          </a:prstGeom>
        </p:spPr>
        <p:txBody>
          <a:bodyPr wrap="none">
            <a:spAutoFit/>
          </a:bodyPr>
          <a:lstStyle/>
          <a:p>
            <a:r>
              <a:rPr lang="de-AT" b="1" i="1" dirty="0">
                <a:solidFill>
                  <a:srgbClr val="FF0000"/>
                </a:solidFill>
              </a:rPr>
              <a:t>Before</a:t>
            </a:r>
          </a:p>
          <a:p>
            <a:pPr algn="ctr"/>
            <a:r>
              <a:rPr lang="de-AT" b="1" i="1" dirty="0">
                <a:solidFill>
                  <a:srgbClr val="FF0000"/>
                </a:solidFill>
              </a:rPr>
              <a:t>(v1)</a:t>
            </a:r>
            <a:endParaRPr lang="en-US" b="1" i="1" dirty="0">
              <a:solidFill>
                <a:srgbClr val="FF0000"/>
              </a:solidFill>
            </a:endParaRPr>
          </a:p>
        </p:txBody>
      </p:sp>
      <p:sp>
        <p:nvSpPr>
          <p:cNvPr id="11" name="Rectangle 10"/>
          <p:cNvSpPr/>
          <p:nvPr/>
        </p:nvSpPr>
        <p:spPr>
          <a:xfrm>
            <a:off x="4244585" y="1053175"/>
            <a:ext cx="671530" cy="646331"/>
          </a:xfrm>
          <a:prstGeom prst="rect">
            <a:avLst/>
          </a:prstGeom>
        </p:spPr>
        <p:txBody>
          <a:bodyPr wrap="none">
            <a:spAutoFit/>
          </a:bodyPr>
          <a:lstStyle/>
          <a:p>
            <a:r>
              <a:rPr lang="de-AT" b="1" i="1" dirty="0">
                <a:solidFill>
                  <a:srgbClr val="00B050"/>
                </a:solidFill>
              </a:rPr>
              <a:t>After</a:t>
            </a:r>
          </a:p>
          <a:p>
            <a:pPr algn="ctr"/>
            <a:r>
              <a:rPr lang="de-AT" b="1" i="1" dirty="0">
                <a:solidFill>
                  <a:srgbClr val="00B050"/>
                </a:solidFill>
              </a:rPr>
              <a:t>(v2)</a:t>
            </a:r>
            <a:endParaRPr lang="en-US" b="1" i="1" dirty="0">
              <a:solidFill>
                <a:srgbClr val="00B050"/>
              </a:solidFill>
            </a:endParaRPr>
          </a:p>
        </p:txBody>
      </p:sp>
      <p:pic>
        <p:nvPicPr>
          <p:cNvPr id="12" name="Picture 11"/>
          <p:cNvPicPr>
            <a:picLocks noChangeAspect="1"/>
          </p:cNvPicPr>
          <p:nvPr/>
        </p:nvPicPr>
        <p:blipFill>
          <a:blip r:embed="rId6"/>
          <a:stretch>
            <a:fillRect/>
          </a:stretch>
        </p:blipFill>
        <p:spPr>
          <a:xfrm>
            <a:off x="8316416" y="123478"/>
            <a:ext cx="744999" cy="795337"/>
          </a:xfrm>
          <a:prstGeom prst="rect">
            <a:avLst/>
          </a:prstGeom>
        </p:spPr>
      </p:pic>
    </p:spTree>
    <p:extLst>
      <p:ext uri="{BB962C8B-B14F-4D97-AF65-F5344CB8AC3E}">
        <p14:creationId xmlns:p14="http://schemas.microsoft.com/office/powerpoint/2010/main" val="95596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 Poor DB Performance</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u="sng" dirty="0"/>
              <a:t>The Service</a:t>
            </a:r>
          </a:p>
          <a:p>
            <a:pPr marL="685765" lvl="2" indent="0">
              <a:buNone/>
            </a:pPr>
            <a:r>
              <a:rPr lang="en-US" dirty="0"/>
              <a:t>The service </a:t>
            </a:r>
            <a:r>
              <a:rPr lang="en-US" dirty="0" err="1"/>
              <a:t>getFinancialRecordsByDate</a:t>
            </a:r>
            <a:r>
              <a:rPr lang="en-US" dirty="0"/>
              <a:t> fetches financial data for a specified list of stock symbols for a specified date from database tables</a:t>
            </a:r>
          </a:p>
          <a:p>
            <a:pPr marL="0" indent="0">
              <a:buNone/>
            </a:pPr>
            <a:r>
              <a:rPr lang="en-US" b="1" u="sng" dirty="0"/>
              <a:t>The Problem</a:t>
            </a:r>
          </a:p>
          <a:p>
            <a:pPr marL="685765" lvl="2" indent="0">
              <a:buNone/>
            </a:pPr>
            <a:r>
              <a:rPr lang="en-US" dirty="0"/>
              <a:t>The initial load test for the service showed that there were a large number of database calls for each service call.</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28662" cy="795337"/>
          </a:xfrm>
          <a:prstGeom prst="rect">
            <a:avLst/>
          </a:prstGeom>
        </p:spPr>
      </p:pic>
    </p:spTree>
    <p:extLst>
      <p:ext uri="{BB962C8B-B14F-4D97-AF65-F5344CB8AC3E}">
        <p14:creationId xmlns:p14="http://schemas.microsoft.com/office/powerpoint/2010/main" val="4221134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#3 – Poor DB Performance</a:t>
            </a:r>
            <a:r>
              <a:rPr lang="de-AT" dirty="0"/>
              <a:t> (V1 Test)</a:t>
            </a:r>
          </a:p>
        </p:txBody>
      </p:sp>
      <p:sp>
        <p:nvSpPr>
          <p:cNvPr id="7" name="Rectangle 6"/>
          <p:cNvSpPr/>
          <p:nvPr/>
        </p:nvSpPr>
        <p:spPr>
          <a:xfrm>
            <a:off x="1763688" y="771550"/>
            <a:ext cx="5811014" cy="369332"/>
          </a:xfrm>
          <a:prstGeom prst="rect">
            <a:avLst/>
          </a:prstGeom>
        </p:spPr>
        <p:txBody>
          <a:bodyPr wrap="none">
            <a:spAutoFit/>
          </a:bodyPr>
          <a:lstStyle/>
          <a:p>
            <a:r>
              <a:rPr lang="de-AT" b="1" i="1" dirty="0">
                <a:solidFill>
                  <a:srgbClr val="FF0000"/>
                </a:solidFill>
              </a:rPr>
              <a:t>Poor Response times and much of the time in the database</a:t>
            </a:r>
            <a:endParaRPr lang="en-US" b="1" i="1" dirty="0">
              <a:solidFill>
                <a:srgbClr val="FF0000"/>
              </a:solidFill>
            </a:endParaRPr>
          </a:p>
        </p:txBody>
      </p:sp>
      <p:pic>
        <p:nvPicPr>
          <p:cNvPr id="2" name="Picture 1"/>
          <p:cNvPicPr>
            <a:picLocks noChangeAspect="1"/>
          </p:cNvPicPr>
          <p:nvPr/>
        </p:nvPicPr>
        <p:blipFill>
          <a:blip r:embed="rId2"/>
          <a:stretch>
            <a:fillRect/>
          </a:stretch>
        </p:blipFill>
        <p:spPr>
          <a:xfrm>
            <a:off x="335105" y="1212890"/>
            <a:ext cx="3539617" cy="3512493"/>
          </a:xfrm>
          <a:prstGeom prst="rect">
            <a:avLst/>
          </a:prstGeom>
        </p:spPr>
      </p:pic>
      <p:pic>
        <p:nvPicPr>
          <p:cNvPr id="3" name="Picture 2"/>
          <p:cNvPicPr>
            <a:picLocks noChangeAspect="1"/>
          </p:cNvPicPr>
          <p:nvPr/>
        </p:nvPicPr>
        <p:blipFill>
          <a:blip r:embed="rId3"/>
          <a:stretch>
            <a:fillRect/>
          </a:stretch>
        </p:blipFill>
        <p:spPr>
          <a:xfrm>
            <a:off x="4139952" y="1923678"/>
            <a:ext cx="4464496" cy="1656458"/>
          </a:xfrm>
          <a:prstGeom prst="rect">
            <a:avLst/>
          </a:prstGeom>
        </p:spPr>
      </p:pic>
      <p:pic>
        <p:nvPicPr>
          <p:cNvPr id="8" name="Picture 7"/>
          <p:cNvPicPr>
            <a:picLocks noChangeAspect="1"/>
          </p:cNvPicPr>
          <p:nvPr/>
        </p:nvPicPr>
        <p:blipFill>
          <a:blip r:embed="rId4"/>
          <a:stretch>
            <a:fillRect/>
          </a:stretch>
        </p:blipFill>
        <p:spPr>
          <a:xfrm>
            <a:off x="8316416" y="100454"/>
            <a:ext cx="728662" cy="795337"/>
          </a:xfrm>
          <a:prstGeom prst="rect">
            <a:avLst/>
          </a:prstGeom>
        </p:spPr>
      </p:pic>
    </p:spTree>
    <p:extLst>
      <p:ext uri="{BB962C8B-B14F-4D97-AF65-F5344CB8AC3E}">
        <p14:creationId xmlns:p14="http://schemas.microsoft.com/office/powerpoint/2010/main" val="3450574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#3 – Poor DB Performance</a:t>
            </a:r>
            <a:r>
              <a:rPr lang="de-AT" dirty="0"/>
              <a:t> (V1 Test)</a:t>
            </a:r>
          </a:p>
        </p:txBody>
      </p:sp>
      <p:sp>
        <p:nvSpPr>
          <p:cNvPr id="7" name="Rectangle 6"/>
          <p:cNvSpPr/>
          <p:nvPr/>
        </p:nvSpPr>
        <p:spPr>
          <a:xfrm>
            <a:off x="3347864" y="771550"/>
            <a:ext cx="2949334" cy="369332"/>
          </a:xfrm>
          <a:prstGeom prst="rect">
            <a:avLst/>
          </a:prstGeom>
        </p:spPr>
        <p:txBody>
          <a:bodyPr wrap="none">
            <a:spAutoFit/>
          </a:bodyPr>
          <a:lstStyle/>
          <a:p>
            <a:r>
              <a:rPr lang="de-AT" b="1" i="1" dirty="0">
                <a:solidFill>
                  <a:srgbClr val="FF0000"/>
                </a:solidFill>
              </a:rPr>
              <a:t>41 SQL calls Per Service call.  </a:t>
            </a:r>
            <a:endParaRPr lang="en-US" b="1" i="1" dirty="0">
              <a:solidFill>
                <a:srgbClr val="FF0000"/>
              </a:solidFill>
            </a:endParaRPr>
          </a:p>
        </p:txBody>
      </p:sp>
      <p:pic>
        <p:nvPicPr>
          <p:cNvPr id="6" name="Picture 5"/>
          <p:cNvPicPr>
            <a:picLocks noChangeAspect="1"/>
          </p:cNvPicPr>
          <p:nvPr/>
        </p:nvPicPr>
        <p:blipFill>
          <a:blip r:embed="rId2"/>
          <a:stretch>
            <a:fillRect/>
          </a:stretch>
        </p:blipFill>
        <p:spPr>
          <a:xfrm>
            <a:off x="1662657" y="1275606"/>
            <a:ext cx="5816749" cy="3540955"/>
          </a:xfrm>
          <a:prstGeom prst="rect">
            <a:avLst/>
          </a:prstGeom>
        </p:spPr>
      </p:pic>
      <p:pic>
        <p:nvPicPr>
          <p:cNvPr id="8" name="Picture 7"/>
          <p:cNvPicPr>
            <a:picLocks noChangeAspect="1"/>
          </p:cNvPicPr>
          <p:nvPr/>
        </p:nvPicPr>
        <p:blipFill>
          <a:blip r:embed="rId3"/>
          <a:stretch>
            <a:fillRect/>
          </a:stretch>
        </p:blipFill>
        <p:spPr>
          <a:xfrm>
            <a:off x="8316416" y="100454"/>
            <a:ext cx="728662" cy="795337"/>
          </a:xfrm>
          <a:prstGeom prst="rect">
            <a:avLst/>
          </a:prstGeom>
        </p:spPr>
      </p:pic>
    </p:spTree>
    <p:extLst>
      <p:ext uri="{BB962C8B-B14F-4D97-AF65-F5344CB8AC3E}">
        <p14:creationId xmlns:p14="http://schemas.microsoft.com/office/powerpoint/2010/main" val="704120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 Poor DB Performance (</a:t>
            </a:r>
            <a:r>
              <a:rPr lang="en-US" dirty="0" err="1"/>
              <a:t>cont</a:t>
            </a:r>
            <a:r>
              <a:rPr lang="en-US" dirty="0"/>
              <a:t>)</a:t>
            </a:r>
          </a:p>
        </p:txBody>
      </p:sp>
      <p:sp>
        <p:nvSpPr>
          <p:cNvPr id="3" name="Content Placeholder 2"/>
          <p:cNvSpPr>
            <a:spLocks noGrp="1"/>
          </p:cNvSpPr>
          <p:nvPr>
            <p:ph idx="1"/>
          </p:nvPr>
        </p:nvSpPr>
        <p:spPr>
          <a:xfrm>
            <a:off x="891541" y="895791"/>
            <a:ext cx="7358982" cy="3736932"/>
          </a:xfrm>
        </p:spPr>
        <p:txBody>
          <a:bodyPr>
            <a:normAutofit/>
          </a:bodyPr>
          <a:lstStyle/>
          <a:p>
            <a:pPr marL="0" indent="0">
              <a:buNone/>
            </a:pPr>
            <a:r>
              <a:rPr lang="en-US" b="1" u="sng" dirty="0"/>
              <a:t>The Analysis</a:t>
            </a:r>
          </a:p>
          <a:p>
            <a:pPr marL="685765" lvl="2" indent="0">
              <a:buNone/>
            </a:pPr>
            <a:r>
              <a:rPr lang="en-US" dirty="0"/>
              <a:t>Service suffered from an N+1 query problem where to fetch the data for N stocks, N+1 database queries were made.</a:t>
            </a:r>
          </a:p>
          <a:p>
            <a:pPr marL="0" indent="0">
              <a:buNone/>
            </a:pPr>
            <a:r>
              <a:rPr lang="en-US" b="1" u="sng" dirty="0"/>
              <a:t>The Solution</a:t>
            </a:r>
          </a:p>
          <a:p>
            <a:pPr marL="685765" lvl="2" indent="0">
              <a:buNone/>
            </a:pPr>
            <a:r>
              <a:rPr lang="en-US" dirty="0"/>
              <a:t>Refactored to use a SQL join clause to reduce the number of database queries to 1 per service call</a:t>
            </a:r>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8316416" y="100454"/>
            <a:ext cx="728662" cy="795337"/>
          </a:xfrm>
          <a:prstGeom prst="rect">
            <a:avLst/>
          </a:prstGeom>
        </p:spPr>
      </p:pic>
    </p:spTree>
    <p:extLst>
      <p:ext uri="{BB962C8B-B14F-4D97-AF65-F5344CB8AC3E}">
        <p14:creationId xmlns:p14="http://schemas.microsoft.com/office/powerpoint/2010/main" val="2810439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27571"/>
            <a:ext cx="8928992" cy="568220"/>
          </a:xfrm>
        </p:spPr>
        <p:txBody>
          <a:bodyPr>
            <a:normAutofit fontScale="90000"/>
          </a:bodyPr>
          <a:lstStyle/>
          <a:p>
            <a:r>
              <a:rPr lang="de-AT" dirty="0"/>
              <a:t>Dynatrace: Automatic Performance Analysis across Load Tests</a:t>
            </a:r>
          </a:p>
        </p:txBody>
      </p:sp>
      <p:pic>
        <p:nvPicPr>
          <p:cNvPr id="4" name="Picture 3"/>
          <p:cNvPicPr>
            <a:picLocks noChangeAspect="1"/>
          </p:cNvPicPr>
          <p:nvPr/>
        </p:nvPicPr>
        <p:blipFill rotWithShape="1">
          <a:blip r:embed="rId3"/>
          <a:srcRect t="61370" r="62486" b="24712"/>
          <a:stretch/>
        </p:blipFill>
        <p:spPr>
          <a:xfrm>
            <a:off x="350421" y="895791"/>
            <a:ext cx="1130976" cy="794133"/>
          </a:xfrm>
          <a:prstGeom prst="rect">
            <a:avLst/>
          </a:prstGeom>
        </p:spPr>
      </p:pic>
      <p:pic>
        <p:nvPicPr>
          <p:cNvPr id="5" name="Picture 2" descr="https://community.dynatrace.com/community/download/attachments/185769613/WSC_RegressionTestComparison.png?version=1&amp;modificationDate=1450289421873&amp;api=v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0613" y="2081756"/>
            <a:ext cx="5404420" cy="2651543"/>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rot="17205867" flipV="1">
            <a:off x="6879356" y="2464800"/>
            <a:ext cx="1147612" cy="333615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ysClr val="windowText" lastClr="000000"/>
                </a:solidFill>
                <a:effectLst/>
                <a:uLnTx/>
                <a:uFillTx/>
              </a:rPr>
              <a:t>Auto Regressions and Root Cause Analysis across Tests</a:t>
            </a:r>
            <a:endParaRPr kumimoji="0" lang="de-AT" sz="2000" b="0" i="0" u="none" strike="noStrike" kern="0" cap="none" spc="0" normalizeH="0" baseline="0" noProof="0" dirty="0">
              <a:ln>
                <a:noFill/>
              </a:ln>
              <a:solidFill>
                <a:sysClr val="windowText" lastClr="000000"/>
              </a:solidFill>
              <a:effectLst/>
              <a:uLnTx/>
              <a:uFillTx/>
            </a:endParaRPr>
          </a:p>
        </p:txBody>
      </p:sp>
      <p:sp>
        <p:nvSpPr>
          <p:cNvPr id="8" name="Right Arrow 7"/>
          <p:cNvSpPr/>
          <p:nvPr/>
        </p:nvSpPr>
        <p:spPr>
          <a:xfrm>
            <a:off x="1598520" y="1035854"/>
            <a:ext cx="76238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pic>
        <p:nvPicPr>
          <p:cNvPr id="8194" name="Picture 2" descr="Image result for apic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5054" y="816419"/>
            <a:ext cx="989308" cy="34530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jmeter ic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2083" b="30759"/>
          <a:stretch/>
        </p:blipFill>
        <p:spPr bwMode="auto">
          <a:xfrm>
            <a:off x="2422358" y="1246342"/>
            <a:ext cx="960464" cy="356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3659566" y="881409"/>
            <a:ext cx="1840741" cy="217821"/>
          </a:xfrm>
          <a:prstGeom prst="rect">
            <a:avLst/>
          </a:prstGeom>
        </p:spPr>
      </p:pic>
      <p:pic>
        <p:nvPicPr>
          <p:cNvPr id="8204" name="Picture 12" descr="Image result for hp load runne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5994" y="1215548"/>
            <a:ext cx="409851" cy="40985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seleniu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01177" y="1199734"/>
            <a:ext cx="541646" cy="49019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soapui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9722" y="1172834"/>
            <a:ext cx="462356" cy="462356"/>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neotys icon"/>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4242" b="28024"/>
          <a:stretch/>
        </p:blipFill>
        <p:spPr bwMode="auto">
          <a:xfrm>
            <a:off x="5829073" y="822753"/>
            <a:ext cx="959552" cy="305355"/>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15556" y="1192443"/>
            <a:ext cx="545113" cy="5070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dynatrace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1110" y="956999"/>
            <a:ext cx="1731747" cy="485469"/>
          </a:xfrm>
          <a:prstGeom prst="rect">
            <a:avLst/>
          </a:prstGeom>
          <a:noFill/>
          <a:extLst>
            <a:ext uri="{909E8E84-426E-40DD-AFC4-6F175D3DCCD1}">
              <a14:hiddenFill xmlns:a14="http://schemas.microsoft.com/office/drawing/2010/main">
                <a:solidFill>
                  <a:srgbClr val="FFFFFF"/>
                </a:solidFill>
              </a14:hiddenFill>
            </a:ext>
          </a:extLst>
        </p:spPr>
      </p:pic>
      <p:sp>
        <p:nvSpPr>
          <p:cNvPr id="21" name="Plus 20"/>
          <p:cNvSpPr/>
          <p:nvPr/>
        </p:nvSpPr>
        <p:spPr>
          <a:xfrm>
            <a:off x="6899992" y="1005701"/>
            <a:ext cx="437604" cy="391147"/>
          </a:xfrm>
          <a:prstGeom prst="mathPlus">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2" name="Down Arrow 21"/>
          <p:cNvSpPr/>
          <p:nvPr/>
        </p:nvSpPr>
        <p:spPr>
          <a:xfrm>
            <a:off x="4579936" y="1712458"/>
            <a:ext cx="484632" cy="62912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pic>
        <p:nvPicPr>
          <p:cNvPr id="12" name="Picture 11"/>
          <p:cNvPicPr>
            <a:picLocks noChangeAspect="1"/>
          </p:cNvPicPr>
          <p:nvPr/>
        </p:nvPicPr>
        <p:blipFill>
          <a:blip r:embed="rId14"/>
          <a:stretch>
            <a:fillRect/>
          </a:stretch>
        </p:blipFill>
        <p:spPr>
          <a:xfrm>
            <a:off x="350421" y="3579862"/>
            <a:ext cx="1133633" cy="790685"/>
          </a:xfrm>
          <a:prstGeom prst="rect">
            <a:avLst/>
          </a:prstGeom>
        </p:spPr>
      </p:pic>
      <p:sp>
        <p:nvSpPr>
          <p:cNvPr id="24" name="Down Arrow 23"/>
          <p:cNvSpPr/>
          <p:nvPr/>
        </p:nvSpPr>
        <p:spPr>
          <a:xfrm rot="5400000">
            <a:off x="1570017" y="3660641"/>
            <a:ext cx="484632" cy="62912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163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par>
                                <p:cTn id="11" presetID="10"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fade">
                                      <p:cBhvr>
                                        <p:cTn id="13" dur="500"/>
                                        <p:tgtEl>
                                          <p:spTgt spid="819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8204"/>
                                        </p:tgtEl>
                                        <p:attrNameLst>
                                          <p:attrName>style.visibility</p:attrName>
                                        </p:attrNameLst>
                                      </p:cBhvr>
                                      <p:to>
                                        <p:strVal val="visible"/>
                                      </p:to>
                                    </p:set>
                                    <p:animEffect transition="in" filter="fade">
                                      <p:cBhvr>
                                        <p:cTn id="19" dur="500"/>
                                        <p:tgtEl>
                                          <p:spTgt spid="8204"/>
                                        </p:tgtEl>
                                      </p:cBhvr>
                                    </p:animEffect>
                                  </p:childTnLst>
                                </p:cTn>
                              </p:par>
                              <p:par>
                                <p:cTn id="20" presetID="10" presetClass="entr" presetSubtype="0" fill="hold" nodeType="withEffect">
                                  <p:stCondLst>
                                    <p:cond delay="0"/>
                                  </p:stCondLst>
                                  <p:childTnLst>
                                    <p:set>
                                      <p:cBhvr>
                                        <p:cTn id="21" dur="1" fill="hold">
                                          <p:stCondLst>
                                            <p:cond delay="0"/>
                                          </p:stCondLst>
                                        </p:cTn>
                                        <p:tgtEl>
                                          <p:spTgt spid="8206"/>
                                        </p:tgtEl>
                                        <p:attrNameLst>
                                          <p:attrName>style.visibility</p:attrName>
                                        </p:attrNameLst>
                                      </p:cBhvr>
                                      <p:to>
                                        <p:strVal val="visible"/>
                                      </p:to>
                                    </p:set>
                                    <p:animEffect transition="in" filter="fade">
                                      <p:cBhvr>
                                        <p:cTn id="22" dur="500"/>
                                        <p:tgtEl>
                                          <p:spTgt spid="8206"/>
                                        </p:tgtEl>
                                      </p:cBhvr>
                                    </p:animEffect>
                                  </p:childTnLst>
                                </p:cTn>
                              </p:par>
                              <p:par>
                                <p:cTn id="23" presetID="10" presetClass="entr" presetSubtype="0" fill="hold" nodeType="withEffect">
                                  <p:stCondLst>
                                    <p:cond delay="0"/>
                                  </p:stCondLst>
                                  <p:childTnLst>
                                    <p:set>
                                      <p:cBhvr>
                                        <p:cTn id="24" dur="1" fill="hold">
                                          <p:stCondLst>
                                            <p:cond delay="0"/>
                                          </p:stCondLst>
                                        </p:cTn>
                                        <p:tgtEl>
                                          <p:spTgt spid="8208"/>
                                        </p:tgtEl>
                                        <p:attrNameLst>
                                          <p:attrName>style.visibility</p:attrName>
                                        </p:attrNameLst>
                                      </p:cBhvr>
                                      <p:to>
                                        <p:strVal val="visible"/>
                                      </p:to>
                                    </p:set>
                                    <p:animEffect transition="in" filter="fade">
                                      <p:cBhvr>
                                        <p:cTn id="25" dur="500"/>
                                        <p:tgtEl>
                                          <p:spTgt spid="8208"/>
                                        </p:tgtEl>
                                      </p:cBhvr>
                                    </p:animEffect>
                                  </p:childTnLst>
                                </p:cTn>
                              </p:par>
                              <p:par>
                                <p:cTn id="26" presetID="10" presetClass="entr" presetSubtype="0" fill="hold" nodeType="withEffect">
                                  <p:stCondLst>
                                    <p:cond delay="0"/>
                                  </p:stCondLst>
                                  <p:childTnLst>
                                    <p:set>
                                      <p:cBhvr>
                                        <p:cTn id="27" dur="1" fill="hold">
                                          <p:stCondLst>
                                            <p:cond delay="0"/>
                                          </p:stCondLst>
                                        </p:cTn>
                                        <p:tgtEl>
                                          <p:spTgt spid="8210"/>
                                        </p:tgtEl>
                                        <p:attrNameLst>
                                          <p:attrName>style.visibility</p:attrName>
                                        </p:attrNameLst>
                                      </p:cBhvr>
                                      <p:to>
                                        <p:strVal val="visible"/>
                                      </p:to>
                                    </p:set>
                                    <p:animEffect transition="in" filter="fade">
                                      <p:cBhvr>
                                        <p:cTn id="28" dur="500"/>
                                        <p:tgtEl>
                                          <p:spTgt spid="8210"/>
                                        </p:tgtEl>
                                      </p:cBhvr>
                                    </p:animEffect>
                                  </p:childTnLst>
                                </p:cTn>
                              </p:par>
                              <p:par>
                                <p:cTn id="29" presetID="10" presetClass="entr" presetSubtype="0" fill="hold" nodeType="withEffect">
                                  <p:stCondLst>
                                    <p:cond delay="0"/>
                                  </p:stCondLst>
                                  <p:childTnLst>
                                    <p:set>
                                      <p:cBhvr>
                                        <p:cTn id="30" dur="1" fill="hold">
                                          <p:stCondLst>
                                            <p:cond delay="0"/>
                                          </p:stCondLst>
                                        </p:cTn>
                                        <p:tgtEl>
                                          <p:spTgt spid="8212"/>
                                        </p:tgtEl>
                                        <p:attrNameLst>
                                          <p:attrName>style.visibility</p:attrName>
                                        </p:attrNameLst>
                                      </p:cBhvr>
                                      <p:to>
                                        <p:strVal val="visible"/>
                                      </p:to>
                                    </p:set>
                                    <p:animEffect transition="in" filter="fade">
                                      <p:cBhvr>
                                        <p:cTn id="31" dur="500"/>
                                        <p:tgtEl>
                                          <p:spTgt spid="82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1" grpId="0" animBg="1"/>
      <p:bldP spid="22"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#3 – Poor DB Performance</a:t>
            </a:r>
            <a:r>
              <a:rPr lang="de-AT" dirty="0"/>
              <a:t> (V2 Test)</a:t>
            </a:r>
          </a:p>
        </p:txBody>
      </p:sp>
      <p:sp>
        <p:nvSpPr>
          <p:cNvPr id="7" name="Rectangle 6"/>
          <p:cNvSpPr/>
          <p:nvPr/>
        </p:nvSpPr>
        <p:spPr>
          <a:xfrm>
            <a:off x="539552" y="1114824"/>
            <a:ext cx="1625125" cy="369332"/>
          </a:xfrm>
          <a:prstGeom prst="rect">
            <a:avLst/>
          </a:prstGeom>
        </p:spPr>
        <p:txBody>
          <a:bodyPr wrap="none">
            <a:spAutoFit/>
          </a:bodyPr>
          <a:lstStyle/>
          <a:p>
            <a:r>
              <a:rPr lang="de-AT" b="1" i="1" dirty="0">
                <a:solidFill>
                  <a:srgbClr val="FF0000"/>
                </a:solidFill>
              </a:rPr>
              <a:t>Before – 10 sec</a:t>
            </a:r>
            <a:endParaRPr lang="en-US" b="1" i="1" dirty="0">
              <a:solidFill>
                <a:srgbClr val="FF0000"/>
              </a:solidFill>
            </a:endParaRPr>
          </a:p>
        </p:txBody>
      </p:sp>
      <p:sp>
        <p:nvSpPr>
          <p:cNvPr id="11" name="Rectangle 10"/>
          <p:cNvSpPr/>
          <p:nvPr/>
        </p:nvSpPr>
        <p:spPr>
          <a:xfrm>
            <a:off x="4244585" y="1053175"/>
            <a:ext cx="3109506" cy="369332"/>
          </a:xfrm>
          <a:prstGeom prst="rect">
            <a:avLst/>
          </a:prstGeom>
        </p:spPr>
        <p:txBody>
          <a:bodyPr wrap="none">
            <a:spAutoFit/>
          </a:bodyPr>
          <a:lstStyle/>
          <a:p>
            <a:r>
              <a:rPr lang="de-AT" b="1" i="1" dirty="0">
                <a:solidFill>
                  <a:srgbClr val="00B050"/>
                </a:solidFill>
              </a:rPr>
              <a:t>After – 3 sec – 20 less SQL calls</a:t>
            </a:r>
            <a:endParaRPr lang="en-US" b="1" i="1" dirty="0">
              <a:solidFill>
                <a:srgbClr val="00B050"/>
              </a:solidFill>
            </a:endParaRPr>
          </a:p>
        </p:txBody>
      </p:sp>
      <p:pic>
        <p:nvPicPr>
          <p:cNvPr id="2" name="Picture 1"/>
          <p:cNvPicPr>
            <a:picLocks noChangeAspect="1"/>
          </p:cNvPicPr>
          <p:nvPr/>
        </p:nvPicPr>
        <p:blipFill>
          <a:blip r:embed="rId2"/>
          <a:stretch>
            <a:fillRect/>
          </a:stretch>
        </p:blipFill>
        <p:spPr>
          <a:xfrm>
            <a:off x="415458" y="3219822"/>
            <a:ext cx="3879278" cy="1224735"/>
          </a:xfrm>
          <a:prstGeom prst="rect">
            <a:avLst/>
          </a:prstGeom>
        </p:spPr>
      </p:pic>
      <p:pic>
        <p:nvPicPr>
          <p:cNvPr id="3" name="Picture 2"/>
          <p:cNvPicPr>
            <a:picLocks noChangeAspect="1"/>
          </p:cNvPicPr>
          <p:nvPr/>
        </p:nvPicPr>
        <p:blipFill>
          <a:blip r:embed="rId3"/>
          <a:stretch>
            <a:fillRect/>
          </a:stretch>
        </p:blipFill>
        <p:spPr>
          <a:xfrm>
            <a:off x="755576" y="1456427"/>
            <a:ext cx="3168351" cy="1907411"/>
          </a:xfrm>
          <a:prstGeom prst="rect">
            <a:avLst/>
          </a:prstGeom>
        </p:spPr>
      </p:pic>
      <p:pic>
        <p:nvPicPr>
          <p:cNvPr id="13" name="Picture 12"/>
          <p:cNvPicPr>
            <a:picLocks noChangeAspect="1"/>
          </p:cNvPicPr>
          <p:nvPr/>
        </p:nvPicPr>
        <p:blipFill>
          <a:blip r:embed="rId4"/>
          <a:stretch>
            <a:fillRect/>
          </a:stretch>
        </p:blipFill>
        <p:spPr>
          <a:xfrm>
            <a:off x="4571032" y="1422507"/>
            <a:ext cx="3474745" cy="2348033"/>
          </a:xfrm>
          <a:prstGeom prst="rect">
            <a:avLst/>
          </a:prstGeom>
        </p:spPr>
      </p:pic>
      <p:pic>
        <p:nvPicPr>
          <p:cNvPr id="14" name="Picture 13"/>
          <p:cNvPicPr>
            <a:picLocks noChangeAspect="1"/>
          </p:cNvPicPr>
          <p:nvPr/>
        </p:nvPicPr>
        <p:blipFill>
          <a:blip r:embed="rId5"/>
          <a:stretch>
            <a:fillRect/>
          </a:stretch>
        </p:blipFill>
        <p:spPr>
          <a:xfrm>
            <a:off x="4355976" y="3328915"/>
            <a:ext cx="4104456" cy="1201430"/>
          </a:xfrm>
          <a:prstGeom prst="rect">
            <a:avLst/>
          </a:prstGeom>
        </p:spPr>
      </p:pic>
      <p:pic>
        <p:nvPicPr>
          <p:cNvPr id="10" name="Picture 9"/>
          <p:cNvPicPr>
            <a:picLocks noChangeAspect="1"/>
          </p:cNvPicPr>
          <p:nvPr/>
        </p:nvPicPr>
        <p:blipFill>
          <a:blip r:embed="rId6"/>
          <a:stretch>
            <a:fillRect/>
          </a:stretch>
        </p:blipFill>
        <p:spPr>
          <a:xfrm>
            <a:off x="8316416" y="100454"/>
            <a:ext cx="728662" cy="795337"/>
          </a:xfrm>
          <a:prstGeom prst="rect">
            <a:avLst/>
          </a:prstGeom>
        </p:spPr>
      </p:pic>
    </p:spTree>
    <p:extLst>
      <p:ext uri="{BB962C8B-B14F-4D97-AF65-F5344CB8AC3E}">
        <p14:creationId xmlns:p14="http://schemas.microsoft.com/office/powerpoint/2010/main" val="1948023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Try it yourself!</a:t>
            </a:r>
          </a:p>
        </p:txBody>
      </p:sp>
    </p:spTree>
    <p:extLst>
      <p:ext uri="{BB962C8B-B14F-4D97-AF65-F5344CB8AC3E}">
        <p14:creationId xmlns:p14="http://schemas.microsoft.com/office/powerpoint/2010/main" val="31457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2"/>
          </p:nvPr>
        </p:nvSpPr>
        <p:spPr/>
        <p:txBody>
          <a:bodyPr/>
          <a:lstStyle/>
          <a:p>
            <a:pPr marL="457200" indent="-457200">
              <a:buFont typeface="+mj-lt"/>
              <a:buAutoNum type="arabicPeriod"/>
            </a:pPr>
            <a:r>
              <a:rPr lang="en-US" dirty="0"/>
              <a:t>Setup AWS account for use of EBS, EC2, </a:t>
            </a:r>
            <a:r>
              <a:rPr lang="en-US" dirty="0" err="1"/>
              <a:t>CodePipeline</a:t>
            </a:r>
            <a:r>
              <a:rPr lang="en-US" dirty="0"/>
              <a:t>, </a:t>
            </a:r>
            <a:r>
              <a:rPr lang="en-US" dirty="0" err="1"/>
              <a:t>CodeBuild</a:t>
            </a:r>
            <a:r>
              <a:rPr lang="en-US" dirty="0"/>
              <a:t>: </a:t>
            </a:r>
            <a:r>
              <a:rPr lang="en-US" dirty="0">
                <a:hlinkClick r:id="rId2"/>
              </a:rPr>
              <a:t>https://aws.amazon.com</a:t>
            </a:r>
            <a:r>
              <a:rPr lang="en-US" dirty="0"/>
              <a:t> </a:t>
            </a:r>
          </a:p>
          <a:p>
            <a:pPr marL="457200" indent="-457200">
              <a:buFont typeface="+mj-lt"/>
              <a:buAutoNum type="arabicPeriod"/>
            </a:pPr>
            <a:r>
              <a:rPr lang="en-US" dirty="0"/>
              <a:t>Setup </a:t>
            </a:r>
            <a:r>
              <a:rPr lang="en-US" dirty="0" err="1"/>
              <a:t>Apica</a:t>
            </a:r>
            <a:r>
              <a:rPr lang="en-US" dirty="0"/>
              <a:t> SaaS Trial Account: </a:t>
            </a:r>
            <a:r>
              <a:rPr lang="en-US" dirty="0">
                <a:hlinkClick r:id="rId3"/>
              </a:rPr>
              <a:t>https://www.apicasystem.com/</a:t>
            </a:r>
            <a:r>
              <a:rPr lang="en-US" dirty="0"/>
              <a:t> </a:t>
            </a:r>
          </a:p>
          <a:p>
            <a:pPr marL="457200" indent="-457200">
              <a:buFont typeface="+mj-lt"/>
              <a:buAutoNum type="arabicPeriod"/>
            </a:pPr>
            <a:r>
              <a:rPr lang="en-US" dirty="0"/>
              <a:t>Setup a Dynatrace AppMon Personal </a:t>
            </a:r>
            <a:r>
              <a:rPr lang="en-US" dirty="0" err="1"/>
              <a:t>Licence</a:t>
            </a:r>
            <a:r>
              <a:rPr lang="en-US" dirty="0"/>
              <a:t>: </a:t>
            </a:r>
            <a:r>
              <a:rPr lang="en-US" dirty="0">
                <a:hlinkClick r:id="rId4"/>
              </a:rPr>
              <a:t>http://bit.ly/dtpersonal</a:t>
            </a:r>
            <a:r>
              <a:rPr lang="en-US" dirty="0"/>
              <a:t> </a:t>
            </a:r>
          </a:p>
          <a:p>
            <a:pPr marL="457200" indent="-457200">
              <a:buFont typeface="+mj-lt"/>
              <a:buAutoNum type="arabicPeriod"/>
            </a:pPr>
            <a:r>
              <a:rPr lang="en-US" dirty="0"/>
              <a:t>Fork Demo App Code as to perform Builds and Run it – </a:t>
            </a:r>
            <a:r>
              <a:rPr lang="en-US" i="1" dirty="0"/>
              <a:t>Readme files have a lot of details - </a:t>
            </a:r>
            <a:r>
              <a:rPr lang="de-AT" dirty="0">
                <a:hlinkClick r:id="rId5"/>
              </a:rPr>
              <a:t>https://github.com/jsicree</a:t>
            </a:r>
            <a:r>
              <a:rPr lang="de-AT" dirty="0"/>
              <a:t> </a:t>
            </a:r>
            <a:endParaRPr lang="en-US" i="1" dirty="0"/>
          </a:p>
          <a:p>
            <a:endParaRPr lang="de-DE" dirty="0"/>
          </a:p>
          <a:p>
            <a:endParaRPr lang="de-AT" dirty="0"/>
          </a:p>
        </p:txBody>
      </p:sp>
      <p:sp>
        <p:nvSpPr>
          <p:cNvPr id="2" name="Title 1"/>
          <p:cNvSpPr>
            <a:spLocks noGrp="1"/>
          </p:cNvSpPr>
          <p:nvPr>
            <p:ph type="title"/>
          </p:nvPr>
        </p:nvSpPr>
        <p:spPr/>
        <p:txBody>
          <a:bodyPr/>
          <a:lstStyle/>
          <a:p>
            <a:r>
              <a:rPr lang="de-DE" dirty="0"/>
              <a:t>Follow </a:t>
            </a:r>
            <a:r>
              <a:rPr lang="de-DE" dirty="0" err="1"/>
              <a:t>these</a:t>
            </a:r>
            <a:r>
              <a:rPr lang="de-DE" dirty="0"/>
              <a:t> simple </a:t>
            </a:r>
            <a:r>
              <a:rPr lang="de-DE" dirty="0" err="1"/>
              <a:t>steps</a:t>
            </a:r>
            <a:endParaRPr lang="de-AT" dirty="0"/>
          </a:p>
        </p:txBody>
      </p:sp>
    </p:spTree>
    <p:extLst>
      <p:ext uri="{BB962C8B-B14F-4D97-AF65-F5344CB8AC3E}">
        <p14:creationId xmlns:p14="http://schemas.microsoft.com/office/powerpoint/2010/main" val="4243637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pPr marL="342900" indent="-342900" defTabSz="685783">
              <a:spcAft>
                <a:spcPts val="751"/>
              </a:spcAft>
              <a:buClr>
                <a:srgbClr val="1496FF"/>
              </a:buClr>
              <a:buFont typeface="Arial" panose="020B0604020202020204" pitchFamily="34" charset="0"/>
              <a:buChar char="•"/>
            </a:pPr>
            <a:r>
              <a:rPr lang="de-DE" sz="2400" kern="0" dirty="0"/>
              <a:t>CGI – </a:t>
            </a:r>
            <a:r>
              <a:rPr lang="de-DE" sz="2400" kern="0" dirty="0">
                <a:hlinkClick r:id="rId2"/>
              </a:rPr>
              <a:t>http://www.cgi.com</a:t>
            </a:r>
            <a:r>
              <a:rPr lang="de-DE" sz="2400" kern="0" dirty="0"/>
              <a:t> </a:t>
            </a:r>
          </a:p>
          <a:p>
            <a:pPr marL="342900" indent="-342900" defTabSz="685783">
              <a:spcAft>
                <a:spcPts val="751"/>
              </a:spcAft>
              <a:buClr>
                <a:srgbClr val="1496FF"/>
              </a:buClr>
              <a:buFont typeface="Arial" panose="020B0604020202020204" pitchFamily="34" charset="0"/>
              <a:buChar char="•"/>
            </a:pPr>
            <a:r>
              <a:rPr lang="en-US" sz="2400" kern="0" dirty="0" err="1"/>
              <a:t>Apica</a:t>
            </a:r>
            <a:r>
              <a:rPr lang="en-US" sz="2400" kern="0" dirty="0"/>
              <a:t> – </a:t>
            </a:r>
            <a:r>
              <a:rPr lang="en-US" sz="2400" kern="0" dirty="0">
                <a:hlinkClick r:id="rId3"/>
              </a:rPr>
              <a:t>https://www.apicasystem.com</a:t>
            </a:r>
            <a:r>
              <a:rPr lang="en-US" sz="2400" kern="0" dirty="0"/>
              <a:t> </a:t>
            </a:r>
          </a:p>
          <a:p>
            <a:pPr marL="342900" indent="-342900" defTabSz="685783">
              <a:spcAft>
                <a:spcPts val="751"/>
              </a:spcAft>
              <a:buClr>
                <a:srgbClr val="1496FF"/>
              </a:buClr>
              <a:buFont typeface="Arial" panose="020B0604020202020204" pitchFamily="34" charset="0"/>
              <a:buChar char="•"/>
            </a:pPr>
            <a:r>
              <a:rPr lang="en-US" sz="2400" kern="0" dirty="0"/>
              <a:t>Dynatrace -  </a:t>
            </a:r>
            <a:r>
              <a:rPr lang="de-DE" sz="2400" kern="0" dirty="0">
                <a:hlinkClick r:id="rId2"/>
              </a:rPr>
              <a:t>http://www.dynatrace.com</a:t>
            </a:r>
            <a:r>
              <a:rPr lang="de-DE" sz="2400" kern="0" dirty="0"/>
              <a:t> </a:t>
            </a:r>
          </a:p>
        </p:txBody>
      </p:sp>
      <p:sp>
        <p:nvSpPr>
          <p:cNvPr id="2" name="Title 1"/>
          <p:cNvSpPr>
            <a:spLocks noGrp="1"/>
          </p:cNvSpPr>
          <p:nvPr>
            <p:ph type="title"/>
          </p:nvPr>
        </p:nvSpPr>
        <p:spPr/>
        <p:txBody>
          <a:bodyPr/>
          <a:lstStyle/>
          <a:p>
            <a:r>
              <a:rPr lang="en-US" dirty="0"/>
              <a:t>Contact reminders …</a:t>
            </a:r>
          </a:p>
        </p:txBody>
      </p:sp>
      <p:pic>
        <p:nvPicPr>
          <p:cNvPr id="14" name="Picture 1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76229" y="3304458"/>
            <a:ext cx="667028" cy="81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Placeholder 2"/>
          <p:cNvSpPr txBox="1">
            <a:spLocks/>
          </p:cNvSpPr>
          <p:nvPr/>
        </p:nvSpPr>
        <p:spPr>
          <a:xfrm>
            <a:off x="7760158" y="3306438"/>
            <a:ext cx="1431001" cy="656757"/>
          </a:xfrm>
          <a:prstGeom prst="rect">
            <a:avLst/>
          </a:prstGeom>
        </p:spPr>
        <p:txBody>
          <a:bodyPr vert="horz"/>
          <a:lstStyle>
            <a:defPPr>
              <a:defRPr lang="en-US"/>
            </a:defPPr>
            <a:lvl1pPr marR="0" indent="0" defTabSz="1219170" fontAlgn="base">
              <a:lnSpc>
                <a:spcPct val="80000"/>
              </a:lnSpc>
              <a:spcBef>
                <a:spcPts val="800"/>
              </a:spcBef>
              <a:spcAft>
                <a:spcPts val="800"/>
              </a:spcAft>
              <a:buClr>
                <a:srgbClr val="DE5D5A"/>
              </a:buClr>
              <a:buSzTx/>
              <a:buFont typeface="Arial" charset="0"/>
              <a:buNone/>
              <a:tabLst/>
              <a:defRPr sz="1000" b="0" i="0">
                <a:latin typeface="Open Sans"/>
                <a:ea typeface="MS PGothic" panose="020B0600070205080204" pitchFamily="34" charset="-128"/>
                <a:cs typeface="Open Sans"/>
                <a:rtl val="0"/>
              </a:defRPr>
            </a:lvl1pPr>
            <a:lvl2pPr marL="742950" indent="-285750" fontAlgn="base">
              <a:lnSpc>
                <a:spcPct val="90000"/>
              </a:lnSpc>
              <a:spcBef>
                <a:spcPts val="600"/>
              </a:spcBef>
              <a:spcAft>
                <a:spcPts val="600"/>
              </a:spcAft>
              <a:buClr>
                <a:schemeClr val="accent2"/>
              </a:buClr>
              <a:buFont typeface="Arial" charset="0"/>
              <a:buChar char="–"/>
              <a:defRPr sz="2200">
                <a:ea typeface="MS PGothic" panose="020B0600070205080204" pitchFamily="34" charset="-128"/>
                <a:cs typeface="Lucida Sans Unicode" pitchFamily="34" charset="0"/>
              </a:defRPr>
            </a:lvl2pPr>
            <a:lvl3pPr marL="1143000" indent="-228600" fontAlgn="base">
              <a:lnSpc>
                <a:spcPct val="90000"/>
              </a:lnSpc>
              <a:spcBef>
                <a:spcPts val="600"/>
              </a:spcBef>
              <a:spcAft>
                <a:spcPts val="600"/>
              </a:spcAft>
              <a:buClr>
                <a:schemeClr val="accent2"/>
              </a:buClr>
              <a:buFont typeface="Arial" charset="0"/>
              <a:buChar char="•"/>
              <a:defRPr sz="2400">
                <a:ea typeface="MS PGothic" panose="020B0600070205080204" pitchFamily="34" charset="-128"/>
                <a:cs typeface="Lucida Sans Unicode" pitchFamily="34" charset="0"/>
              </a:defRPr>
            </a:lvl3pPr>
            <a:lvl4pPr marL="1600200" indent="-228600" fontAlgn="base">
              <a:lnSpc>
                <a:spcPct val="90000"/>
              </a:lnSpc>
              <a:spcBef>
                <a:spcPts val="600"/>
              </a:spcBef>
              <a:spcAft>
                <a:spcPts val="600"/>
              </a:spcAft>
              <a:buClr>
                <a:schemeClr val="accent2"/>
              </a:buClr>
              <a:buFont typeface="Arial" charset="0"/>
              <a:buChar char="–"/>
              <a:defRPr sz="1600">
                <a:ea typeface="MS PGothic" panose="020B0600070205080204" pitchFamily="34" charset="-128"/>
                <a:cs typeface="Lucida Sans Unicode" pitchFamily="34" charset="0"/>
              </a:defRPr>
            </a:lvl4pPr>
            <a:lvl5pPr marL="2057400" indent="-228600" fontAlgn="base">
              <a:spcBef>
                <a:spcPct val="20000"/>
              </a:spcBef>
              <a:spcAft>
                <a:spcPct val="0"/>
              </a:spcAft>
              <a:buFont typeface="Arial" charset="0"/>
              <a:buChar char="»"/>
              <a:defRPr sz="2000">
                <a:latin typeface="Lucida Sans Unicode" pitchFamily="34" charset="0"/>
                <a:ea typeface="MS PGothic" panose="020B0600070205080204" pitchFamily="34" charset="-128"/>
                <a:cs typeface="Lucida Sans Unicode"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sym typeface="Arial"/>
              </a:rPr>
              <a:t>Andi Grabner</a:t>
            </a:r>
          </a:p>
          <a:p>
            <a:r>
              <a:rPr lang="en-US" dirty="0">
                <a:sym typeface="Arial"/>
              </a:rPr>
              <a:t>DevOps @ Dynatrace</a:t>
            </a:r>
          </a:p>
          <a:p>
            <a:r>
              <a:rPr lang="it-IT" dirty="0">
                <a:sym typeface="Arial"/>
              </a:rPr>
              <a:t>@grabnerandi</a:t>
            </a:r>
          </a:p>
          <a:p>
            <a:endParaRPr lang="en-US" dirty="0">
              <a:sym typeface="Arial"/>
            </a:endParaRPr>
          </a:p>
        </p:txBody>
      </p:sp>
      <p:sp>
        <p:nvSpPr>
          <p:cNvPr id="19" name="Text Placeholder 2"/>
          <p:cNvSpPr txBox="1">
            <a:spLocks/>
          </p:cNvSpPr>
          <p:nvPr/>
        </p:nvSpPr>
        <p:spPr>
          <a:xfrm>
            <a:off x="1078550" y="3340991"/>
            <a:ext cx="1513450" cy="656757"/>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tx1"/>
                </a:solidFill>
                <a:sym typeface="Arial"/>
                <a:rtl val="0"/>
              </a:rPr>
              <a:t>Rob Jahn</a:t>
            </a:r>
          </a:p>
          <a:p>
            <a:pPr defTabSz="1219170">
              <a:spcBef>
                <a:spcPts val="800"/>
              </a:spcBef>
              <a:spcAft>
                <a:spcPts val="800"/>
              </a:spcAft>
              <a:buClr>
                <a:srgbClr val="DE5D5A"/>
              </a:buClr>
            </a:pPr>
            <a:r>
              <a:rPr lang="de-DE" sz="1000" dirty="0">
                <a:solidFill>
                  <a:schemeClr val="tx1"/>
                </a:solidFill>
                <a:sym typeface="Arial"/>
                <a:rtl val="0"/>
              </a:rPr>
              <a:t>Sr. Consultant @ CGI</a:t>
            </a:r>
          </a:p>
          <a:p>
            <a:pPr defTabSz="1219170">
              <a:spcBef>
                <a:spcPts val="800"/>
              </a:spcBef>
              <a:spcAft>
                <a:spcPts val="800"/>
              </a:spcAft>
              <a:buClr>
                <a:srgbClr val="DE5D5A"/>
              </a:buClr>
            </a:pPr>
            <a:r>
              <a:rPr lang="de-DE" sz="1000" dirty="0">
                <a:solidFill>
                  <a:schemeClr val="tx1"/>
                </a:solidFill>
                <a:sym typeface="Arial"/>
                <a:rtl val="0"/>
              </a:rPr>
              <a:t>@RobJahn45</a:t>
            </a:r>
            <a:endParaRPr lang="de-AT" sz="1000" dirty="0">
              <a:solidFill>
                <a:schemeClr val="tx1"/>
              </a:solidFill>
              <a:sym typeface="Arial"/>
              <a:rtl val="0"/>
            </a:endParaRPr>
          </a:p>
        </p:txBody>
      </p:sp>
      <p:sp>
        <p:nvSpPr>
          <p:cNvPr id="20" name="Text Placeholder 2"/>
          <p:cNvSpPr txBox="1">
            <a:spLocks/>
          </p:cNvSpPr>
          <p:nvPr/>
        </p:nvSpPr>
        <p:spPr>
          <a:xfrm>
            <a:off x="3377701" y="3340990"/>
            <a:ext cx="1513450" cy="656757"/>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tx1"/>
                </a:solidFill>
                <a:sym typeface="Arial"/>
                <a:rtl val="0"/>
              </a:rPr>
              <a:t>Joe Sicree</a:t>
            </a:r>
          </a:p>
          <a:p>
            <a:pPr defTabSz="1219170">
              <a:spcBef>
                <a:spcPts val="800"/>
              </a:spcBef>
              <a:spcAft>
                <a:spcPts val="800"/>
              </a:spcAft>
              <a:buClr>
                <a:srgbClr val="DE5D5A"/>
              </a:buClr>
            </a:pPr>
            <a:r>
              <a:rPr lang="de-DE" sz="1000" dirty="0">
                <a:solidFill>
                  <a:schemeClr val="tx1"/>
                </a:solidFill>
                <a:sym typeface="Arial"/>
                <a:rtl val="0"/>
              </a:rPr>
              <a:t>Sr. Consultant @ CGI</a:t>
            </a:r>
          </a:p>
          <a:p>
            <a:pPr defTabSz="1219170">
              <a:spcBef>
                <a:spcPts val="800"/>
              </a:spcBef>
              <a:spcAft>
                <a:spcPts val="800"/>
              </a:spcAft>
              <a:buClr>
                <a:srgbClr val="DE5D5A"/>
              </a:buClr>
            </a:pPr>
            <a:r>
              <a:rPr lang="de-DE" sz="1000" dirty="0">
                <a:solidFill>
                  <a:schemeClr val="tx1"/>
                </a:solidFill>
                <a:sym typeface="Arial"/>
                <a:rtl val="0"/>
              </a:rPr>
              <a:t>@JoeSicree</a:t>
            </a:r>
            <a:endParaRPr lang="de-AT" sz="1000" dirty="0">
              <a:solidFill>
                <a:schemeClr val="tx1"/>
              </a:solidFill>
              <a:sym typeface="Arial"/>
              <a:rtl val="0"/>
            </a:endParaRPr>
          </a:p>
        </p:txBody>
      </p:sp>
      <p:sp>
        <p:nvSpPr>
          <p:cNvPr id="21" name="Text Placeholder 2"/>
          <p:cNvSpPr txBox="1">
            <a:spLocks/>
          </p:cNvSpPr>
          <p:nvPr/>
        </p:nvSpPr>
        <p:spPr>
          <a:xfrm>
            <a:off x="5560479" y="3340989"/>
            <a:ext cx="1513450" cy="958953"/>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spcAft>
                <a:spcPts val="800"/>
              </a:spcAft>
              <a:buClr>
                <a:srgbClr val="DE5D5A"/>
              </a:buClr>
            </a:pPr>
            <a:r>
              <a:rPr lang="en-US" sz="1000" dirty="0">
                <a:solidFill>
                  <a:schemeClr val="tx1"/>
                </a:solidFill>
                <a:sym typeface="Arial"/>
                <a:rtl val="0"/>
              </a:rPr>
              <a:t>Daniel Freij</a:t>
            </a:r>
          </a:p>
          <a:p>
            <a:pPr defTabSz="1219170">
              <a:spcBef>
                <a:spcPts val="800"/>
              </a:spcBef>
              <a:spcAft>
                <a:spcPts val="800"/>
              </a:spcAft>
              <a:buClr>
                <a:srgbClr val="DE5D5A"/>
              </a:buClr>
            </a:pPr>
            <a:r>
              <a:rPr lang="de-DE" sz="1000" dirty="0">
                <a:solidFill>
                  <a:schemeClr val="tx1"/>
                </a:solidFill>
                <a:sym typeface="Arial"/>
                <a:rtl val="0"/>
              </a:rPr>
              <a:t>Sol. Engineer @ </a:t>
            </a:r>
            <a:r>
              <a:rPr lang="de-DE" sz="1000" dirty="0" err="1">
                <a:solidFill>
                  <a:schemeClr val="tx1"/>
                </a:solidFill>
                <a:sym typeface="Arial"/>
                <a:rtl val="0"/>
              </a:rPr>
              <a:t>Apica</a:t>
            </a:r>
            <a:endParaRPr lang="de-DE" sz="1000" dirty="0">
              <a:solidFill>
                <a:schemeClr val="tx1"/>
              </a:solidFill>
              <a:sym typeface="Arial"/>
              <a:rtl val="0"/>
            </a:endParaRPr>
          </a:p>
          <a:p>
            <a:pPr defTabSz="1219170">
              <a:spcBef>
                <a:spcPts val="800"/>
              </a:spcBef>
              <a:spcAft>
                <a:spcPts val="800"/>
              </a:spcAft>
              <a:buClr>
                <a:srgbClr val="DE5D5A"/>
              </a:buClr>
            </a:pPr>
            <a:r>
              <a:rPr lang="de-DE" sz="1000" dirty="0">
                <a:solidFill>
                  <a:schemeClr val="tx1"/>
                </a:solidFill>
                <a:sym typeface="Arial"/>
                <a:rtl val="0"/>
              </a:rPr>
              <a:t>@DanielFreij</a:t>
            </a:r>
            <a:endParaRPr lang="de-AT" sz="1000" dirty="0">
              <a:solidFill>
                <a:schemeClr val="tx1"/>
              </a:solidFill>
              <a:sym typeface="Arial"/>
              <a:rtl val="0"/>
            </a:endParaRPr>
          </a:p>
        </p:txBody>
      </p:sp>
      <p:pic>
        <p:nvPicPr>
          <p:cNvPr id="22" name="Picture 21"/>
          <p:cNvPicPr>
            <a:picLocks noChangeAspect="1"/>
          </p:cNvPicPr>
          <p:nvPr/>
        </p:nvPicPr>
        <p:blipFill>
          <a:blip r:embed="rId5"/>
          <a:stretch>
            <a:fillRect/>
          </a:stretch>
        </p:blipFill>
        <p:spPr>
          <a:xfrm>
            <a:off x="2668685" y="3347523"/>
            <a:ext cx="728662" cy="795337"/>
          </a:xfrm>
          <a:prstGeom prst="rect">
            <a:avLst/>
          </a:prstGeom>
        </p:spPr>
      </p:pic>
      <p:pic>
        <p:nvPicPr>
          <p:cNvPr id="23" name="Picture 22"/>
          <p:cNvPicPr>
            <a:picLocks noChangeAspect="1"/>
          </p:cNvPicPr>
          <p:nvPr/>
        </p:nvPicPr>
        <p:blipFill>
          <a:blip r:embed="rId6"/>
          <a:stretch>
            <a:fillRect/>
          </a:stretch>
        </p:blipFill>
        <p:spPr>
          <a:xfrm>
            <a:off x="353197" y="3347523"/>
            <a:ext cx="744999" cy="795337"/>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3053" y="3347523"/>
            <a:ext cx="808260" cy="847542"/>
          </a:xfrm>
          <a:prstGeom prst="rect">
            <a:avLst/>
          </a:prstGeom>
        </p:spPr>
      </p:pic>
    </p:spTree>
    <p:extLst>
      <p:ext uri="{BB962C8B-B14F-4D97-AF65-F5344CB8AC3E}">
        <p14:creationId xmlns:p14="http://schemas.microsoft.com/office/powerpoint/2010/main" val="2628995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normAutofit lnSpcReduction="10000"/>
          </a:bodyPr>
          <a:lstStyle/>
          <a:p>
            <a:r>
              <a:rPr lang="en-US" dirty="0"/>
              <a:t>Dynatrace PERFORM – Feb 7th to 9th</a:t>
            </a:r>
            <a:endParaRPr lang="en-US" dirty="0">
              <a:solidFill>
                <a:schemeClr val="tx1"/>
              </a:solidFill>
              <a:latin typeface="Calibri Light" charset="0"/>
            </a:endParaRPr>
          </a:p>
          <a:p>
            <a:pPr lvl="1"/>
            <a:r>
              <a:rPr lang="en-US" dirty="0">
                <a:solidFill>
                  <a:schemeClr val="tx1"/>
                </a:solidFill>
                <a:latin typeface="Calibri Light" charset="0"/>
                <a:hlinkClick r:id="rId2"/>
              </a:rPr>
              <a:t>http</a:t>
            </a:r>
            <a:r>
              <a:rPr lang="en-US">
                <a:solidFill>
                  <a:schemeClr val="tx1"/>
                </a:solidFill>
                <a:latin typeface="Calibri Light" charset="0"/>
                <a:hlinkClick r:id="rId2"/>
              </a:rPr>
              <a:t>://</a:t>
            </a:r>
            <a:r>
              <a:rPr lang="en-US" smtClean="0">
                <a:solidFill>
                  <a:schemeClr val="tx1"/>
                </a:solidFill>
                <a:latin typeface="Calibri Light" charset="0"/>
                <a:hlinkClick r:id="rId2"/>
              </a:rPr>
              <a:t>www.cgi.com/perform</a:t>
            </a:r>
            <a:r>
              <a:rPr lang="en-US" smtClean="0">
                <a:solidFill>
                  <a:schemeClr val="tx1"/>
                </a:solidFill>
                <a:latin typeface="Calibri Light" charset="0"/>
              </a:rPr>
              <a:t> </a:t>
            </a:r>
            <a:endParaRPr lang="en-US" dirty="0">
              <a:solidFill>
                <a:schemeClr val="tx1"/>
              </a:solidFill>
              <a:latin typeface="Calibri Light" charset="0"/>
            </a:endParaRPr>
          </a:p>
          <a:p>
            <a:endParaRPr lang="en-US" dirty="0">
              <a:solidFill>
                <a:schemeClr val="tx1"/>
              </a:solidFill>
              <a:latin typeface="Calibri Light" charset="0"/>
            </a:endParaRPr>
          </a:p>
          <a:p>
            <a:r>
              <a:rPr lang="en-US" dirty="0"/>
              <a:t>YouTube Channel: </a:t>
            </a:r>
            <a:r>
              <a:rPr lang="en-US" dirty="0">
                <a:hlinkClick r:id="rId3"/>
              </a:rPr>
              <a:t>http://bit.ly/dttutorials</a:t>
            </a:r>
            <a:endParaRPr lang="en-US" dirty="0"/>
          </a:p>
          <a:p>
            <a:r>
              <a:rPr lang="en-US" dirty="0"/>
              <a:t>Education &amp; Forums: </a:t>
            </a:r>
            <a:r>
              <a:rPr lang="en-US" dirty="0">
                <a:hlinkClick r:id="rId4"/>
              </a:rPr>
              <a:t>http://apmu.dynatrace.com</a:t>
            </a:r>
            <a:r>
              <a:rPr lang="en-US" dirty="0"/>
              <a:t> &amp; </a:t>
            </a:r>
            <a:r>
              <a:rPr lang="en-US" dirty="0">
                <a:hlinkClick r:id="rId5"/>
              </a:rPr>
              <a:t>http://answers.dynatrace.com</a:t>
            </a:r>
            <a:r>
              <a:rPr lang="en-US" dirty="0"/>
              <a:t>  </a:t>
            </a:r>
          </a:p>
          <a:p>
            <a:r>
              <a:rPr lang="en-US" b="1" dirty="0">
                <a:solidFill>
                  <a:srgbClr val="92D050"/>
                </a:solidFill>
              </a:rPr>
              <a:t>Dynatrace AppMon Personal License</a:t>
            </a:r>
            <a:r>
              <a:rPr lang="en-US" dirty="0"/>
              <a:t>: </a:t>
            </a:r>
            <a:r>
              <a:rPr lang="en-US" dirty="0">
                <a:hlinkClick r:id="rId6"/>
              </a:rPr>
              <a:t>http://bit.ly/dtpersonal</a:t>
            </a:r>
            <a:r>
              <a:rPr lang="en-US" dirty="0"/>
              <a:t> </a:t>
            </a:r>
          </a:p>
          <a:p>
            <a:r>
              <a:rPr lang="en-US" dirty="0"/>
              <a:t>Share Your </a:t>
            </a:r>
            <a:r>
              <a:rPr lang="en-US" dirty="0" err="1"/>
              <a:t>PurePath</a:t>
            </a:r>
            <a:r>
              <a:rPr lang="en-US" dirty="0"/>
              <a:t>: </a:t>
            </a:r>
            <a:r>
              <a:rPr lang="en-US" dirty="0">
                <a:hlinkClick r:id="rId7"/>
              </a:rPr>
              <a:t>http://bit.ly/sharepurepath</a:t>
            </a:r>
            <a:r>
              <a:rPr lang="en-US" dirty="0"/>
              <a:t> </a:t>
            </a:r>
          </a:p>
          <a:p>
            <a:r>
              <a:rPr lang="en-US" dirty="0" err="1"/>
              <a:t>PurePerformance</a:t>
            </a:r>
            <a:r>
              <a:rPr lang="en-US" dirty="0"/>
              <a:t> Podcast: </a:t>
            </a:r>
            <a:r>
              <a:rPr lang="en-US" dirty="0">
                <a:hlinkClick r:id="rId8"/>
              </a:rPr>
              <a:t>http://bit.ly/pureperf</a:t>
            </a:r>
            <a:endParaRPr lang="en-US" dirty="0"/>
          </a:p>
        </p:txBody>
      </p:sp>
      <p:sp>
        <p:nvSpPr>
          <p:cNvPr id="3" name="Title 2"/>
          <p:cNvSpPr>
            <a:spLocks noGrp="1"/>
          </p:cNvSpPr>
          <p:nvPr>
            <p:ph type="title"/>
          </p:nvPr>
        </p:nvSpPr>
        <p:spPr/>
        <p:txBody>
          <a:bodyPr/>
          <a:lstStyle/>
          <a:p>
            <a:r>
              <a:rPr lang="en-US" dirty="0"/>
              <a:t>Event Reminders</a:t>
            </a:r>
          </a:p>
        </p:txBody>
      </p:sp>
      <p:pic>
        <p:nvPicPr>
          <p:cNvPr id="4" name="Picture 3"/>
          <p:cNvPicPr>
            <a:picLocks noChangeAspect="1"/>
          </p:cNvPicPr>
          <p:nvPr/>
        </p:nvPicPr>
        <p:blipFill>
          <a:blip r:embed="rId9"/>
          <a:stretch>
            <a:fillRect/>
          </a:stretch>
        </p:blipFill>
        <p:spPr>
          <a:xfrm>
            <a:off x="5580112" y="1059583"/>
            <a:ext cx="3024336" cy="1095665"/>
          </a:xfrm>
          <a:prstGeom prst="rect">
            <a:avLst/>
          </a:prstGeom>
        </p:spPr>
      </p:pic>
    </p:spTree>
    <p:extLst>
      <p:ext uri="{BB962C8B-B14F-4D97-AF65-F5344CB8AC3E}">
        <p14:creationId xmlns:p14="http://schemas.microsoft.com/office/powerpoint/2010/main" val="3773140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Open Q&amp;A</a:t>
            </a:r>
            <a:br>
              <a:rPr lang="en-US" dirty="0"/>
            </a:br>
            <a:r>
              <a:rPr lang="en-US" dirty="0"/>
              <a:t/>
            </a:r>
            <a:br>
              <a:rPr lang="en-US" dirty="0"/>
            </a:br>
            <a:r>
              <a:rPr lang="en-US" sz="2000" dirty="0"/>
              <a:t>Use the Question Feature in </a:t>
            </a:r>
            <a:r>
              <a:rPr lang="en-US" sz="2000" dirty="0" err="1"/>
              <a:t>GoTo</a:t>
            </a:r>
            <a:r>
              <a:rPr lang="en-US" sz="2000" dirty="0"/>
              <a:t> Webinar</a:t>
            </a:r>
            <a:br>
              <a:rPr lang="en-US" sz="2000" dirty="0"/>
            </a:br>
            <a:r>
              <a:rPr lang="en-US" sz="2000" dirty="0"/>
              <a:t>or post it later to http://answers.dynatrace.com</a:t>
            </a:r>
            <a:endParaRPr lang="en-US" dirty="0"/>
          </a:p>
        </p:txBody>
      </p:sp>
    </p:spTree>
    <p:extLst>
      <p:ext uri="{BB962C8B-B14F-4D97-AF65-F5344CB8AC3E}">
        <p14:creationId xmlns:p14="http://schemas.microsoft.com/office/powerpoint/2010/main" val="5627050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56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Configuration Details</a:t>
            </a:r>
          </a:p>
        </p:txBody>
      </p:sp>
    </p:spTree>
    <p:extLst>
      <p:ext uri="{BB962C8B-B14F-4D97-AF65-F5344CB8AC3E}">
        <p14:creationId xmlns:p14="http://schemas.microsoft.com/office/powerpoint/2010/main" val="1432463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stretch>
            <a:fillRect/>
          </a:stretch>
        </p:blipFill>
        <p:spPr>
          <a:xfrm>
            <a:off x="2051720" y="771550"/>
            <a:ext cx="5943600" cy="4192270"/>
          </a:xfrm>
          <a:prstGeom prst="rect">
            <a:avLst/>
          </a:prstGeom>
        </p:spPr>
      </p:pic>
      <p:sp>
        <p:nvSpPr>
          <p:cNvPr id="2" name="Title 1"/>
          <p:cNvSpPr>
            <a:spLocks noGrp="1"/>
          </p:cNvSpPr>
          <p:nvPr>
            <p:ph type="title"/>
          </p:nvPr>
        </p:nvSpPr>
        <p:spPr/>
        <p:txBody>
          <a:bodyPr/>
          <a:lstStyle/>
          <a:p>
            <a:r>
              <a:rPr lang="de-AT" b="1" i="1" dirty="0"/>
              <a:t>Source Stage </a:t>
            </a:r>
            <a:r>
              <a:rPr lang="de-AT" dirty="0"/>
              <a:t>in AWS CodePipeline</a:t>
            </a:r>
          </a:p>
        </p:txBody>
      </p:sp>
      <p:sp>
        <p:nvSpPr>
          <p:cNvPr id="8" name="Right Arrow 7"/>
          <p:cNvSpPr/>
          <p:nvPr/>
        </p:nvSpPr>
        <p:spPr>
          <a:xfrm>
            <a:off x="654026" y="2048410"/>
            <a:ext cx="1368152" cy="6067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100" b="0" i="0" u="none" strike="noStrike" kern="0" cap="none" spc="0" normalizeH="0" baseline="0" noProof="0" dirty="0">
                <a:ln>
                  <a:noFill/>
                </a:ln>
                <a:solidFill>
                  <a:sysClr val="windowText" lastClr="000000"/>
                </a:solidFill>
                <a:effectLst/>
                <a:uLnTx/>
                <a:uFillTx/>
              </a:rPr>
              <a:t>Commit Triggers the Pipeline!</a:t>
            </a:r>
          </a:p>
        </p:txBody>
      </p:sp>
      <p:sp>
        <p:nvSpPr>
          <p:cNvPr id="11" name="Rectangle 10"/>
          <p:cNvSpPr/>
          <p:nvPr/>
        </p:nvSpPr>
        <p:spPr>
          <a:xfrm>
            <a:off x="2195736" y="2096254"/>
            <a:ext cx="1008112" cy="520749"/>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857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2022178" y="771550"/>
            <a:ext cx="5943600" cy="4192270"/>
          </a:xfrm>
          <a:prstGeom prst="rect">
            <a:avLst/>
          </a:prstGeom>
        </p:spPr>
      </p:pic>
      <p:sp>
        <p:nvSpPr>
          <p:cNvPr id="2" name="Title 1"/>
          <p:cNvSpPr>
            <a:spLocks noGrp="1"/>
          </p:cNvSpPr>
          <p:nvPr>
            <p:ph type="title"/>
          </p:nvPr>
        </p:nvSpPr>
        <p:spPr/>
        <p:txBody>
          <a:bodyPr/>
          <a:lstStyle/>
          <a:p>
            <a:r>
              <a:rPr lang="de-AT" b="1" i="1" dirty="0"/>
              <a:t>Build Stage </a:t>
            </a:r>
            <a:r>
              <a:rPr lang="de-AT" dirty="0"/>
              <a:t>in AWS CodePipeline</a:t>
            </a:r>
          </a:p>
        </p:txBody>
      </p:sp>
      <p:sp>
        <p:nvSpPr>
          <p:cNvPr id="8" name="Right Arrow 7"/>
          <p:cNvSpPr/>
          <p:nvPr/>
        </p:nvSpPr>
        <p:spPr>
          <a:xfrm>
            <a:off x="611560" y="2827734"/>
            <a:ext cx="1368152" cy="6067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100" b="0" i="0" u="none" strike="noStrike" kern="0" cap="none" spc="0" normalizeH="0" baseline="0" noProof="0" dirty="0">
                <a:ln>
                  <a:noFill/>
                </a:ln>
                <a:solidFill>
                  <a:sysClr val="windowText" lastClr="000000"/>
                </a:solidFill>
                <a:effectLst/>
                <a:uLnTx/>
                <a:uFillTx/>
              </a:rPr>
              <a:t>Trigger AWS CodeBuild</a:t>
            </a:r>
          </a:p>
        </p:txBody>
      </p:sp>
      <p:sp>
        <p:nvSpPr>
          <p:cNvPr id="11" name="Rectangle 10"/>
          <p:cNvSpPr/>
          <p:nvPr/>
        </p:nvSpPr>
        <p:spPr>
          <a:xfrm>
            <a:off x="2195736" y="2931790"/>
            <a:ext cx="1008112" cy="520749"/>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111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52" y="327571"/>
            <a:ext cx="8194003" cy="568220"/>
          </a:xfrm>
        </p:spPr>
        <p:txBody>
          <a:bodyPr>
            <a:normAutofit fontScale="90000"/>
          </a:bodyPr>
          <a:lstStyle/>
          <a:p>
            <a:r>
              <a:rPr lang="de-AT" b="1" i="1" dirty="0"/>
              <a:t>Scaling Continuouos Innovation with Dynatrace on AWS:</a:t>
            </a:r>
            <a:br>
              <a:rPr lang="de-AT" b="1" i="1" dirty="0"/>
            </a:br>
            <a:r>
              <a:rPr lang="de-AT" sz="2200" b="1" i="1" dirty="0"/>
              <a:t>Shift-Left Quality, Reduce Lead Time &amp; Increase Flow</a:t>
            </a:r>
            <a:endParaRPr lang="de-AT"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452" y="1995686"/>
            <a:ext cx="8046002" cy="2615161"/>
          </a:xfrm>
          <a:prstGeom prst="rect">
            <a:avLst/>
          </a:prstGeom>
        </p:spPr>
      </p:pic>
      <p:sp>
        <p:nvSpPr>
          <p:cNvPr id="11" name="Rounded Rectangular Callout 10"/>
          <p:cNvSpPr/>
          <p:nvPr/>
        </p:nvSpPr>
        <p:spPr>
          <a:xfrm>
            <a:off x="35497" y="1778114"/>
            <a:ext cx="1659142" cy="505604"/>
          </a:xfrm>
          <a:prstGeom prst="wedgeRoundRectCallout">
            <a:avLst>
              <a:gd name="adj1" fmla="val 23153"/>
              <a:gd name="adj2" fmla="val 89344"/>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Dev&amp;Test</a:t>
            </a:r>
            <a:r>
              <a:rPr kumimoji="0" lang="de-DE" sz="1350" b="0" i="0" u="none" strike="noStrike" kern="0" cap="none" spc="0" normalizeH="0" baseline="0" noProof="0" dirty="0">
                <a:ln>
                  <a:noFill/>
                </a:ln>
                <a:solidFill>
                  <a:srgbClr val="383A35"/>
                </a:solidFill>
                <a:effectLst/>
                <a:uLnTx/>
                <a:uFillTx/>
              </a:rPr>
              <a:t>: Check-In Better Code</a:t>
            </a:r>
            <a:endParaRPr kumimoji="0" lang="de-AT" sz="1400" b="0" i="0" u="none" strike="noStrike" kern="0" cap="none" spc="0" normalizeH="0" baseline="0" noProof="0" dirty="0">
              <a:ln>
                <a:noFill/>
              </a:ln>
              <a:solidFill>
                <a:srgbClr val="383A35"/>
              </a:solidFill>
              <a:effectLst/>
              <a:uLnTx/>
              <a:uFillTx/>
            </a:endParaRPr>
          </a:p>
        </p:txBody>
      </p:sp>
      <p:sp>
        <p:nvSpPr>
          <p:cNvPr id="12" name="Rounded Rectangular Callout 11"/>
          <p:cNvSpPr/>
          <p:nvPr/>
        </p:nvSpPr>
        <p:spPr>
          <a:xfrm>
            <a:off x="4843787" y="4490979"/>
            <a:ext cx="2824557" cy="595840"/>
          </a:xfrm>
          <a:prstGeom prst="wedgeRoundRectCallout">
            <a:avLst>
              <a:gd name="adj1" fmla="val -34421"/>
              <a:gd name="adj2" fmla="val -1662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Performance: </a:t>
            </a:r>
            <a:r>
              <a:rPr kumimoji="0" lang="de-DE" sz="1350" b="0" i="0" u="none" strike="noStrike" kern="0" cap="none" spc="0" normalizeH="0" baseline="0" noProof="0" dirty="0">
                <a:ln>
                  <a:noFill/>
                </a:ln>
                <a:solidFill>
                  <a:srgbClr val="383A35"/>
                </a:solidFill>
                <a:effectLst/>
                <a:uLnTx/>
                <a:uFillTx/>
              </a:rPr>
              <a:t>Production Ready Checks on Good Builds Only!</a:t>
            </a:r>
            <a:endParaRPr kumimoji="0" lang="de-AT" sz="1350" b="0" i="0" u="none" strike="noStrike" kern="0" cap="none" spc="0" normalizeH="0" baseline="0" noProof="0" dirty="0">
              <a:ln>
                <a:noFill/>
              </a:ln>
              <a:solidFill>
                <a:srgbClr val="383A35"/>
              </a:solidFill>
              <a:effectLst/>
              <a:uLnTx/>
              <a:uFillTx/>
            </a:endParaRPr>
          </a:p>
        </p:txBody>
      </p:sp>
      <p:sp>
        <p:nvSpPr>
          <p:cNvPr id="13" name="Rounded Rectangular Callout 12"/>
          <p:cNvSpPr/>
          <p:nvPr/>
        </p:nvSpPr>
        <p:spPr>
          <a:xfrm>
            <a:off x="6253309" y="1798006"/>
            <a:ext cx="2774102" cy="629728"/>
          </a:xfrm>
          <a:prstGeom prst="wedgeRoundRectCallout">
            <a:avLst>
              <a:gd name="adj1" fmla="val 15487"/>
              <a:gd name="adj2" fmla="val 746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Ops/Biz: </a:t>
            </a:r>
            <a:r>
              <a:rPr kumimoji="0" lang="de-DE" sz="1350" b="0" i="0" u="none" strike="noStrike" kern="0" cap="none" spc="0" normalizeH="0" baseline="0" noProof="0" dirty="0">
                <a:ln>
                  <a:noFill/>
                </a:ln>
                <a:solidFill>
                  <a:srgbClr val="383A35"/>
                </a:solidFill>
                <a:effectLst/>
                <a:uLnTx/>
                <a:uFillTx/>
              </a:rPr>
              <a:t>Monitor End User and Resource Health</a:t>
            </a:r>
          </a:p>
        </p:txBody>
      </p:sp>
      <p:sp>
        <p:nvSpPr>
          <p:cNvPr id="14" name="Rounded Rectangular Callout 13"/>
          <p:cNvSpPr/>
          <p:nvPr/>
        </p:nvSpPr>
        <p:spPr>
          <a:xfrm>
            <a:off x="1459410" y="4490575"/>
            <a:ext cx="2506037" cy="595840"/>
          </a:xfrm>
          <a:prstGeom prst="wedgeRoundRectCallout">
            <a:avLst>
              <a:gd name="adj1" fmla="val 17346"/>
              <a:gd name="adj2" fmla="val -361912"/>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de-DE" sz="1350" b="1" i="1" u="none" strike="noStrike" kern="0" cap="none" spc="0" normalizeH="0" baseline="0" noProof="0" dirty="0">
                <a:ln>
                  <a:noFill/>
                </a:ln>
                <a:solidFill>
                  <a:srgbClr val="383A35"/>
                </a:solidFill>
                <a:effectLst/>
                <a:uLnTx/>
                <a:uFillTx/>
              </a:rPr>
              <a:t>Test / CI</a:t>
            </a:r>
            <a:r>
              <a:rPr kumimoji="0" lang="de-DE" sz="1350" b="0" i="0" u="none" strike="noStrike" kern="0" cap="none" spc="0" normalizeH="0" baseline="0" noProof="0" dirty="0">
                <a:ln>
                  <a:noFill/>
                </a:ln>
                <a:solidFill>
                  <a:srgbClr val="383A35"/>
                </a:solidFill>
                <a:effectLst/>
                <a:uLnTx/>
                <a:uFillTx/>
              </a:rPr>
              <a:t>: Stop 80% of Bad Builds Early</a:t>
            </a:r>
            <a:endParaRPr kumimoji="0" lang="de-AT" sz="1350" b="0" i="0" u="none" strike="noStrike" kern="0" cap="none" spc="0" normalizeH="0" baseline="0" noProof="0" dirty="0">
              <a:ln>
                <a:noFill/>
              </a:ln>
              <a:solidFill>
                <a:srgbClr val="383A35"/>
              </a:solidFill>
              <a:effectLst/>
              <a:uLnTx/>
              <a:uFillTx/>
            </a:endParaRPr>
          </a:p>
        </p:txBody>
      </p:sp>
      <p:pic>
        <p:nvPicPr>
          <p:cNvPr id="6" name="Picture 16" descr="Image result for aws codecommi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68" r="28041"/>
          <a:stretch/>
        </p:blipFill>
        <p:spPr bwMode="auto">
          <a:xfrm>
            <a:off x="1846274" y="1051938"/>
            <a:ext cx="719839" cy="777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Related imag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6748" y="1113757"/>
            <a:ext cx="754516" cy="754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6">
            <a:clrChange>
              <a:clrFrom>
                <a:srgbClr val="FFFFFF"/>
              </a:clrFrom>
              <a:clrTo>
                <a:srgbClr val="FFFFFF">
                  <a:alpha val="0"/>
                </a:srgbClr>
              </a:clrTo>
            </a:clrChange>
          </a:blip>
          <a:srcRect l="7372" t="15867" r="72021" b="18028"/>
          <a:stretch/>
        </p:blipFill>
        <p:spPr>
          <a:xfrm>
            <a:off x="3022065" y="1057490"/>
            <a:ext cx="805148" cy="792088"/>
          </a:xfrm>
          <a:prstGeom prst="rect">
            <a:avLst/>
          </a:prstGeom>
        </p:spPr>
      </p:pic>
      <p:pic>
        <p:nvPicPr>
          <p:cNvPr id="10"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4706" y="1048082"/>
            <a:ext cx="804075" cy="8040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jenkins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8902" y="1198835"/>
            <a:ext cx="422291" cy="5843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auce labs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72828" y="1250130"/>
            <a:ext cx="481768" cy="481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electric cloud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20699" y="1250279"/>
            <a:ext cx="452525" cy="452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xebialabs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65315"/>
          <a:stretch/>
        </p:blipFill>
        <p:spPr bwMode="auto">
          <a:xfrm>
            <a:off x="5728710" y="1244749"/>
            <a:ext cx="450485" cy="4527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2"/>
          <a:stretch>
            <a:fillRect/>
          </a:stretch>
        </p:blipFill>
        <p:spPr>
          <a:xfrm>
            <a:off x="6732240" y="1237551"/>
            <a:ext cx="487401" cy="487401"/>
          </a:xfrm>
          <a:prstGeom prst="rect">
            <a:avLst/>
          </a:prstGeom>
        </p:spPr>
      </p:pic>
      <p:pic>
        <p:nvPicPr>
          <p:cNvPr id="17" name="Picture 2" descr="Image result for apica log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3173"/>
          <a:stretch/>
        </p:blipFill>
        <p:spPr bwMode="auto">
          <a:xfrm>
            <a:off x="7329861" y="1196893"/>
            <a:ext cx="467589" cy="60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6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1979712" y="835655"/>
            <a:ext cx="5943600" cy="4192270"/>
          </a:xfrm>
          <a:prstGeom prst="rect">
            <a:avLst/>
          </a:prstGeom>
        </p:spPr>
      </p:pic>
      <p:sp>
        <p:nvSpPr>
          <p:cNvPr id="2" name="Title 1"/>
          <p:cNvSpPr>
            <a:spLocks noGrp="1"/>
          </p:cNvSpPr>
          <p:nvPr>
            <p:ph type="title"/>
          </p:nvPr>
        </p:nvSpPr>
        <p:spPr/>
        <p:txBody>
          <a:bodyPr/>
          <a:lstStyle/>
          <a:p>
            <a:r>
              <a:rPr lang="de-AT" b="1" i="1" dirty="0"/>
              <a:t>Deploy Stage </a:t>
            </a:r>
            <a:r>
              <a:rPr lang="de-AT" dirty="0"/>
              <a:t>in AWS CodePipeline</a:t>
            </a:r>
          </a:p>
        </p:txBody>
      </p:sp>
      <p:sp>
        <p:nvSpPr>
          <p:cNvPr id="8" name="Right Arrow 7"/>
          <p:cNvSpPr/>
          <p:nvPr/>
        </p:nvSpPr>
        <p:spPr>
          <a:xfrm>
            <a:off x="539552" y="3320850"/>
            <a:ext cx="1368152" cy="6067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100" b="0" i="0" u="none" strike="noStrike" kern="0" cap="none" spc="0" normalizeH="0" baseline="0" noProof="0" dirty="0">
                <a:ln>
                  <a:noFill/>
                </a:ln>
                <a:solidFill>
                  <a:sysClr val="windowText" lastClr="000000"/>
                </a:solidFill>
                <a:effectLst/>
                <a:uLnTx/>
                <a:uFillTx/>
              </a:rPr>
              <a:t>Trigger AWS EBS Deployment</a:t>
            </a:r>
          </a:p>
        </p:txBody>
      </p:sp>
      <p:sp>
        <p:nvSpPr>
          <p:cNvPr id="11" name="Rectangle 10"/>
          <p:cNvSpPr/>
          <p:nvPr/>
        </p:nvSpPr>
        <p:spPr>
          <a:xfrm>
            <a:off x="2195736" y="3363838"/>
            <a:ext cx="1008112" cy="520749"/>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3507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763688" y="867806"/>
            <a:ext cx="5943600" cy="4192270"/>
          </a:xfrm>
          <a:prstGeom prst="rect">
            <a:avLst/>
          </a:prstGeom>
        </p:spPr>
      </p:pic>
      <p:sp>
        <p:nvSpPr>
          <p:cNvPr id="2" name="Title 1"/>
          <p:cNvSpPr>
            <a:spLocks noGrp="1"/>
          </p:cNvSpPr>
          <p:nvPr>
            <p:ph type="title"/>
          </p:nvPr>
        </p:nvSpPr>
        <p:spPr/>
        <p:txBody>
          <a:bodyPr/>
          <a:lstStyle/>
          <a:p>
            <a:r>
              <a:rPr lang="de-AT" b="1" i="1" dirty="0"/>
              <a:t>Test Stage </a:t>
            </a:r>
            <a:r>
              <a:rPr lang="de-AT" dirty="0"/>
              <a:t>in AWS CodePipeline</a:t>
            </a:r>
          </a:p>
        </p:txBody>
      </p:sp>
      <p:sp>
        <p:nvSpPr>
          <p:cNvPr id="8" name="Right Arrow 7"/>
          <p:cNvSpPr/>
          <p:nvPr/>
        </p:nvSpPr>
        <p:spPr>
          <a:xfrm>
            <a:off x="323528" y="3685137"/>
            <a:ext cx="1368152" cy="6067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100" b="0" i="0" u="none" strike="noStrike" kern="0" cap="none" spc="0" normalizeH="0" baseline="0" noProof="0" dirty="0">
                <a:ln>
                  <a:noFill/>
                </a:ln>
                <a:solidFill>
                  <a:sysClr val="windowText" lastClr="000000"/>
                </a:solidFill>
                <a:effectLst/>
                <a:uLnTx/>
                <a:uFillTx/>
              </a:rPr>
              <a:t>Trigger Apica</a:t>
            </a:r>
            <a:r>
              <a:rPr kumimoji="0" lang="de-AT" sz="1100" b="0" i="0" u="none" strike="noStrike" kern="0" cap="none" spc="0" normalizeH="0" noProof="0" dirty="0">
                <a:ln>
                  <a:noFill/>
                </a:ln>
                <a:solidFill>
                  <a:sysClr val="windowText" lastClr="000000"/>
                </a:solidFill>
                <a:effectLst/>
                <a:uLnTx/>
                <a:uFillTx/>
              </a:rPr>
              <a:t> Load Test</a:t>
            </a:r>
            <a:endParaRPr kumimoji="0" lang="de-AT" sz="11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1907704" y="3728125"/>
            <a:ext cx="1008112" cy="520749"/>
          </a:xfrm>
          <a:prstGeom prst="rect">
            <a:avLst/>
          </a:prstGeom>
          <a:no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1469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b="1" i="1" dirty="0"/>
              <a:t>Apica Setup for Test Stage </a:t>
            </a:r>
            <a:r>
              <a:rPr lang="de-AT" dirty="0"/>
              <a:t>in AWS CodePipeline</a:t>
            </a:r>
          </a:p>
        </p:txBody>
      </p:sp>
      <p:pic>
        <p:nvPicPr>
          <p:cNvPr id="7" name="Picture 6"/>
          <p:cNvPicPr/>
          <p:nvPr/>
        </p:nvPicPr>
        <p:blipFill>
          <a:blip r:embed="rId2"/>
          <a:stretch>
            <a:fillRect/>
          </a:stretch>
        </p:blipFill>
        <p:spPr>
          <a:xfrm>
            <a:off x="1763688" y="878126"/>
            <a:ext cx="5943600" cy="4192270"/>
          </a:xfrm>
          <a:prstGeom prst="rect">
            <a:avLst/>
          </a:prstGeom>
        </p:spPr>
      </p:pic>
    </p:spTree>
    <p:extLst>
      <p:ext uri="{BB962C8B-B14F-4D97-AF65-F5344CB8AC3E}">
        <p14:creationId xmlns:p14="http://schemas.microsoft.com/office/powerpoint/2010/main" val="3662105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EBS Configuration</a:t>
            </a:r>
            <a:endParaRPr lang="de-AT" dirty="0"/>
          </a:p>
        </p:txBody>
      </p:sp>
      <p:sp>
        <p:nvSpPr>
          <p:cNvPr id="3" name="Content Placeholder 2"/>
          <p:cNvSpPr>
            <a:spLocks noGrp="1"/>
          </p:cNvSpPr>
          <p:nvPr>
            <p:ph idx="1"/>
          </p:nvPr>
        </p:nvSpPr>
        <p:spPr>
          <a:xfrm>
            <a:off x="683568" y="987574"/>
            <a:ext cx="3240360" cy="3263504"/>
          </a:xfrm>
        </p:spPr>
        <p:txBody>
          <a:bodyPr>
            <a:normAutofit/>
          </a:bodyPr>
          <a:lstStyle/>
          <a:p>
            <a:r>
              <a:rPr lang="en-US" sz="1800" dirty="0"/>
              <a:t>To get DT agent on EBS, need to use EB extensions as part of the deploy to install agent and to configure the JVM arguments.  </a:t>
            </a:r>
          </a:p>
          <a:p>
            <a:endParaRPr lang="de-DE" sz="1800" dirty="0"/>
          </a:p>
          <a:p>
            <a:endParaRPr lang="de-AT" sz="1800" dirty="0"/>
          </a:p>
        </p:txBody>
      </p:sp>
      <p:pic>
        <p:nvPicPr>
          <p:cNvPr id="4" name="Picture 3"/>
          <p:cNvPicPr>
            <a:picLocks noChangeAspect="1"/>
          </p:cNvPicPr>
          <p:nvPr/>
        </p:nvPicPr>
        <p:blipFill>
          <a:blip r:embed="rId2"/>
          <a:stretch>
            <a:fillRect/>
          </a:stretch>
        </p:blipFill>
        <p:spPr>
          <a:xfrm>
            <a:off x="395536" y="2560548"/>
            <a:ext cx="4629150" cy="2009775"/>
          </a:xfrm>
          <a:prstGeom prst="rect">
            <a:avLst/>
          </a:prstGeom>
        </p:spPr>
      </p:pic>
      <p:pic>
        <p:nvPicPr>
          <p:cNvPr id="5" name="Picture 4"/>
          <p:cNvPicPr>
            <a:picLocks noChangeAspect="1"/>
          </p:cNvPicPr>
          <p:nvPr/>
        </p:nvPicPr>
        <p:blipFill>
          <a:blip r:embed="rId3"/>
          <a:stretch>
            <a:fillRect/>
          </a:stretch>
        </p:blipFill>
        <p:spPr>
          <a:xfrm>
            <a:off x="4139952" y="819150"/>
            <a:ext cx="4552950" cy="4324350"/>
          </a:xfrm>
          <a:prstGeom prst="rect">
            <a:avLst/>
          </a:prstGeom>
        </p:spPr>
      </p:pic>
    </p:spTree>
    <p:extLst>
      <p:ext uri="{BB962C8B-B14F-4D97-AF65-F5344CB8AC3E}">
        <p14:creationId xmlns:p14="http://schemas.microsoft.com/office/powerpoint/2010/main" val="1301618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EBS Configuration</a:t>
            </a:r>
            <a:endParaRPr lang="de-AT" dirty="0"/>
          </a:p>
        </p:txBody>
      </p:sp>
      <p:pic>
        <p:nvPicPr>
          <p:cNvPr id="8" name="Picture 7"/>
          <p:cNvPicPr>
            <a:picLocks noChangeAspect="1"/>
          </p:cNvPicPr>
          <p:nvPr/>
        </p:nvPicPr>
        <p:blipFill>
          <a:blip r:embed="rId2"/>
          <a:stretch>
            <a:fillRect/>
          </a:stretch>
        </p:blipFill>
        <p:spPr>
          <a:xfrm>
            <a:off x="179512" y="895790"/>
            <a:ext cx="7286625" cy="2781300"/>
          </a:xfrm>
          <a:prstGeom prst="rect">
            <a:avLst/>
          </a:prstGeom>
        </p:spPr>
      </p:pic>
      <p:pic>
        <p:nvPicPr>
          <p:cNvPr id="9" name="Picture 8"/>
          <p:cNvPicPr>
            <a:picLocks noChangeAspect="1"/>
          </p:cNvPicPr>
          <p:nvPr/>
        </p:nvPicPr>
        <p:blipFill>
          <a:blip r:embed="rId3"/>
          <a:stretch>
            <a:fillRect/>
          </a:stretch>
        </p:blipFill>
        <p:spPr>
          <a:xfrm>
            <a:off x="1559813" y="2902981"/>
            <a:ext cx="6696075" cy="2190750"/>
          </a:xfrm>
          <a:prstGeom prst="rect">
            <a:avLst/>
          </a:prstGeom>
          <a:ln w="34925">
            <a:solidFill>
              <a:schemeClr val="accent1"/>
            </a:solidFill>
          </a:ln>
        </p:spPr>
      </p:pic>
    </p:spTree>
    <p:extLst>
      <p:ext uri="{BB962C8B-B14F-4D97-AF65-F5344CB8AC3E}">
        <p14:creationId xmlns:p14="http://schemas.microsoft.com/office/powerpoint/2010/main" val="2954588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Backup</a:t>
            </a:r>
          </a:p>
        </p:txBody>
      </p:sp>
      <p:sp>
        <p:nvSpPr>
          <p:cNvPr id="3" name="Footer Placeholder 2"/>
          <p:cNvSpPr>
            <a:spLocks noGrp="1"/>
          </p:cNvSpPr>
          <p:nvPr>
            <p:ph type="ftr" sz="quarter" idx="10"/>
          </p:nvPr>
        </p:nvSpPr>
        <p:spPr/>
        <p:txBody>
          <a:bodyPr/>
          <a:lstStyle/>
          <a:p>
            <a:pPr defTabSz="457178"/>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342450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29816" y="843558"/>
            <a:ext cx="7586228" cy="3785652"/>
          </a:xfrm>
          <a:prstGeom prst="rect">
            <a:avLst/>
          </a:prstGeom>
          <a:solidFill>
            <a:schemeClr val="accent1">
              <a:lumMod val="20000"/>
              <a:lumOff val="80000"/>
            </a:schemeClr>
          </a:solidFill>
        </p:spPr>
        <p:txBody>
          <a:bodyPr wrap="square">
            <a:spAutoFit/>
          </a:bodyPr>
          <a:lstStyle/>
          <a:p>
            <a:r>
              <a:rPr lang="en-US" sz="1600" dirty="0">
                <a:solidFill>
                  <a:srgbClr val="333333"/>
                </a:solidFill>
              </a:rPr>
              <a:t>AWS </a:t>
            </a:r>
            <a:r>
              <a:rPr lang="en-US" sz="1600" dirty="0" err="1">
                <a:solidFill>
                  <a:srgbClr val="333333"/>
                </a:solidFill>
              </a:rPr>
              <a:t>CodePipeline</a:t>
            </a:r>
            <a:r>
              <a:rPr lang="en-US" sz="1600" dirty="0">
                <a:solidFill>
                  <a:srgbClr val="333333"/>
                </a:solidFill>
              </a:rPr>
              <a:t> is a </a:t>
            </a:r>
            <a:r>
              <a:rPr lang="en-US" sz="1600" dirty="0">
                <a:solidFill>
                  <a:srgbClr val="005B86"/>
                </a:solidFill>
                <a:hlinkClick r:id="rId2"/>
              </a:rPr>
              <a:t>continuous integration</a:t>
            </a:r>
            <a:r>
              <a:rPr lang="en-US" sz="1600" dirty="0">
                <a:solidFill>
                  <a:srgbClr val="333333"/>
                </a:solidFill>
              </a:rPr>
              <a:t> and </a:t>
            </a:r>
            <a:r>
              <a:rPr lang="en-US" sz="1600" dirty="0">
                <a:solidFill>
                  <a:srgbClr val="005B86"/>
                </a:solidFill>
                <a:hlinkClick r:id="rId3"/>
              </a:rPr>
              <a:t>continuous delivery</a:t>
            </a:r>
            <a:r>
              <a:rPr lang="en-US" sz="1600" dirty="0">
                <a:solidFill>
                  <a:srgbClr val="333333"/>
                </a:solidFill>
              </a:rPr>
              <a:t> service for fast and reliable application and infrastructure updates. </a:t>
            </a:r>
            <a:r>
              <a:rPr lang="en-US" sz="1600" dirty="0" err="1">
                <a:solidFill>
                  <a:srgbClr val="333333"/>
                </a:solidFill>
              </a:rPr>
              <a:t>CodePipeline</a:t>
            </a:r>
            <a:r>
              <a:rPr lang="en-US" sz="1600" dirty="0">
                <a:solidFill>
                  <a:srgbClr val="333333"/>
                </a:solidFill>
              </a:rPr>
              <a:t> builds, tests, and deploys your code every time there is a code change, based on the release process models you define.</a:t>
            </a: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a:p>
            <a:endParaRPr lang="en-US" sz="1600" dirty="0">
              <a:solidFill>
                <a:srgbClr val="333333"/>
              </a:solidFill>
            </a:endParaRPr>
          </a:p>
        </p:txBody>
      </p:sp>
      <p:sp>
        <p:nvSpPr>
          <p:cNvPr id="4" name="Title 3"/>
          <p:cNvSpPr>
            <a:spLocks noGrp="1"/>
          </p:cNvSpPr>
          <p:nvPr>
            <p:ph type="title"/>
          </p:nvPr>
        </p:nvSpPr>
        <p:spPr/>
        <p:txBody>
          <a:bodyPr/>
          <a:lstStyle/>
          <a:p>
            <a:r>
              <a:rPr lang="de-AT" dirty="0"/>
              <a:t>What is the AWS CodePipeline?</a:t>
            </a:r>
          </a:p>
        </p:txBody>
      </p:sp>
      <p:sp>
        <p:nvSpPr>
          <p:cNvPr id="6" name="TextBox 5"/>
          <p:cNvSpPr txBox="1"/>
          <p:nvPr/>
        </p:nvSpPr>
        <p:spPr>
          <a:xfrm>
            <a:off x="1331640" y="4629543"/>
            <a:ext cx="6685356" cy="369332"/>
          </a:xfrm>
          <a:prstGeom prst="rect">
            <a:avLst/>
          </a:prstGeom>
          <a:noFill/>
        </p:spPr>
        <p:txBody>
          <a:bodyPr wrap="none" rtlCol="0">
            <a:spAutoFit/>
          </a:bodyPr>
          <a:lstStyle/>
          <a:p>
            <a:r>
              <a:rPr lang="de-AT" dirty="0"/>
              <a:t>3 Minute Explainer Video on https://aws.amazon.com/codepipeline/</a:t>
            </a:r>
          </a:p>
        </p:txBody>
      </p:sp>
      <p:pic>
        <p:nvPicPr>
          <p:cNvPr id="2" name="Picture 1"/>
          <p:cNvPicPr>
            <a:picLocks noChangeAspect="1"/>
          </p:cNvPicPr>
          <p:nvPr/>
        </p:nvPicPr>
        <p:blipFill>
          <a:blip r:embed="rId4"/>
          <a:stretch>
            <a:fillRect/>
          </a:stretch>
        </p:blipFill>
        <p:spPr>
          <a:xfrm>
            <a:off x="1187878" y="1995686"/>
            <a:ext cx="6470104" cy="2496913"/>
          </a:xfrm>
          <a:prstGeom prst="rect">
            <a:avLst/>
          </a:prstGeom>
          <a:ln w="50800">
            <a:solidFill>
              <a:schemeClr val="bg2"/>
            </a:solidFill>
          </a:ln>
        </p:spPr>
      </p:pic>
    </p:spTree>
    <p:extLst>
      <p:ext uri="{BB962C8B-B14F-4D97-AF65-F5344CB8AC3E}">
        <p14:creationId xmlns:p14="http://schemas.microsoft.com/office/powerpoint/2010/main" val="1056486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Apica Saas and Zebra Tester</a:t>
            </a:r>
          </a:p>
        </p:txBody>
      </p:sp>
      <p:sp>
        <p:nvSpPr>
          <p:cNvPr id="6" name="TextBox 5"/>
          <p:cNvSpPr txBox="1"/>
          <p:nvPr/>
        </p:nvSpPr>
        <p:spPr>
          <a:xfrm>
            <a:off x="1268087" y="4336708"/>
            <a:ext cx="5720027" cy="369332"/>
          </a:xfrm>
          <a:prstGeom prst="rect">
            <a:avLst/>
          </a:prstGeom>
          <a:noFill/>
        </p:spPr>
        <p:txBody>
          <a:bodyPr wrap="none" rtlCol="0">
            <a:spAutoFit/>
          </a:bodyPr>
          <a:lstStyle/>
          <a:p>
            <a:r>
              <a:rPr lang="de-AT" dirty="0"/>
              <a:t>Learn more at </a:t>
            </a:r>
            <a:r>
              <a:rPr lang="de-AT" dirty="0">
                <a:hlinkClick r:id="rId2"/>
              </a:rPr>
              <a:t>https://www.apicasystem.com/load-testing/</a:t>
            </a:r>
            <a:r>
              <a:rPr lang="de-AT" dirty="0"/>
              <a:t> </a:t>
            </a:r>
          </a:p>
        </p:txBody>
      </p:sp>
      <p:pic>
        <p:nvPicPr>
          <p:cNvPr id="5" name="Picture 4"/>
          <p:cNvPicPr>
            <a:picLocks noChangeAspect="1"/>
          </p:cNvPicPr>
          <p:nvPr/>
        </p:nvPicPr>
        <p:blipFill>
          <a:blip r:embed="rId3"/>
          <a:stretch>
            <a:fillRect/>
          </a:stretch>
        </p:blipFill>
        <p:spPr>
          <a:xfrm>
            <a:off x="323528" y="1059582"/>
            <a:ext cx="3804573" cy="3113335"/>
          </a:xfrm>
          <a:prstGeom prst="rect">
            <a:avLst/>
          </a:prstGeom>
        </p:spPr>
      </p:pic>
      <p:pic>
        <p:nvPicPr>
          <p:cNvPr id="7" name="Picture 6"/>
          <p:cNvPicPr>
            <a:picLocks noChangeAspect="1"/>
          </p:cNvPicPr>
          <p:nvPr/>
        </p:nvPicPr>
        <p:blipFill>
          <a:blip r:embed="rId4"/>
          <a:stretch>
            <a:fillRect/>
          </a:stretch>
        </p:blipFill>
        <p:spPr>
          <a:xfrm>
            <a:off x="4283968" y="1053231"/>
            <a:ext cx="4104456" cy="3128571"/>
          </a:xfrm>
          <a:prstGeom prst="rect">
            <a:avLst/>
          </a:prstGeom>
        </p:spPr>
      </p:pic>
    </p:spTree>
    <p:extLst>
      <p:ext uri="{BB962C8B-B14F-4D97-AF65-F5344CB8AC3E}">
        <p14:creationId xmlns:p14="http://schemas.microsoft.com/office/powerpoint/2010/main" val="3217643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452" y="327571"/>
            <a:ext cx="8194003" cy="568220"/>
          </a:xfrm>
        </p:spPr>
        <p:txBody>
          <a:bodyPr>
            <a:normAutofit fontScale="90000"/>
          </a:bodyPr>
          <a:lstStyle/>
          <a:p>
            <a:r>
              <a:rPr lang="de-AT" b="1" i="1" dirty="0"/>
              <a:t>Scaling Continuous Innovation with Dynatrace on AWS:</a:t>
            </a:r>
            <a:br>
              <a:rPr lang="de-AT" b="1" i="1" dirty="0"/>
            </a:br>
            <a:r>
              <a:rPr lang="de-AT" sz="2200" b="1" i="1" dirty="0"/>
              <a:t>Shift-Left Quality, Reduce Lead Time &amp; Increase Flow</a:t>
            </a:r>
            <a:endParaRPr lang="de-AT"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452" y="1995686"/>
            <a:ext cx="8046002" cy="2615161"/>
          </a:xfrm>
          <a:prstGeom prst="rect">
            <a:avLst/>
          </a:prstGeom>
        </p:spPr>
      </p:pic>
      <p:sp>
        <p:nvSpPr>
          <p:cNvPr id="11" name="Rounded Rectangular Callout 10"/>
          <p:cNvSpPr/>
          <p:nvPr/>
        </p:nvSpPr>
        <p:spPr>
          <a:xfrm>
            <a:off x="35497" y="1778114"/>
            <a:ext cx="1659142" cy="505604"/>
          </a:xfrm>
          <a:prstGeom prst="wedgeRoundRectCallout">
            <a:avLst>
              <a:gd name="adj1" fmla="val 23153"/>
              <a:gd name="adj2" fmla="val 89344"/>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685783" fontAlgn="auto">
              <a:spcBef>
                <a:spcPts val="0"/>
              </a:spcBef>
              <a:spcAft>
                <a:spcPts val="0"/>
              </a:spcAft>
            </a:pPr>
            <a:r>
              <a:rPr lang="de-DE" sz="1350" b="1" i="1" kern="0" dirty="0">
                <a:solidFill>
                  <a:srgbClr val="383A35"/>
                </a:solidFill>
              </a:rPr>
              <a:t>Dev&amp;Test</a:t>
            </a:r>
            <a:r>
              <a:rPr lang="de-DE" sz="1350" kern="0" dirty="0">
                <a:solidFill>
                  <a:srgbClr val="383A35"/>
                </a:solidFill>
              </a:rPr>
              <a:t>: Check-In Better Code</a:t>
            </a:r>
            <a:endParaRPr lang="de-AT" sz="1400" kern="0" dirty="0">
              <a:solidFill>
                <a:srgbClr val="383A35"/>
              </a:solidFill>
            </a:endParaRPr>
          </a:p>
        </p:txBody>
      </p:sp>
      <p:sp>
        <p:nvSpPr>
          <p:cNvPr id="12" name="Rounded Rectangular Callout 11"/>
          <p:cNvSpPr/>
          <p:nvPr/>
        </p:nvSpPr>
        <p:spPr>
          <a:xfrm>
            <a:off x="4843787" y="4490979"/>
            <a:ext cx="2824557" cy="595840"/>
          </a:xfrm>
          <a:prstGeom prst="wedgeRoundRectCallout">
            <a:avLst>
              <a:gd name="adj1" fmla="val -34421"/>
              <a:gd name="adj2" fmla="val -1662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685783" fontAlgn="auto">
              <a:spcBef>
                <a:spcPts val="0"/>
              </a:spcBef>
              <a:spcAft>
                <a:spcPts val="0"/>
              </a:spcAft>
            </a:pPr>
            <a:r>
              <a:rPr lang="de-DE" sz="1350" b="1" i="1" kern="0" dirty="0">
                <a:solidFill>
                  <a:srgbClr val="383A35"/>
                </a:solidFill>
              </a:rPr>
              <a:t>Performance: </a:t>
            </a:r>
            <a:r>
              <a:rPr lang="de-DE" sz="1350" kern="0" dirty="0">
                <a:solidFill>
                  <a:srgbClr val="383A35"/>
                </a:solidFill>
              </a:rPr>
              <a:t>Production Ready Checks on Good Builds Only!</a:t>
            </a:r>
            <a:endParaRPr lang="de-AT" sz="1350" kern="0" dirty="0">
              <a:solidFill>
                <a:srgbClr val="383A35"/>
              </a:solidFill>
            </a:endParaRPr>
          </a:p>
        </p:txBody>
      </p:sp>
      <p:sp>
        <p:nvSpPr>
          <p:cNvPr id="13" name="Rounded Rectangular Callout 12"/>
          <p:cNvSpPr/>
          <p:nvPr/>
        </p:nvSpPr>
        <p:spPr>
          <a:xfrm>
            <a:off x="6253309" y="1798006"/>
            <a:ext cx="2774102" cy="629728"/>
          </a:xfrm>
          <a:prstGeom prst="wedgeRoundRectCallout">
            <a:avLst>
              <a:gd name="adj1" fmla="val 15487"/>
              <a:gd name="adj2" fmla="val 746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685783" fontAlgn="auto">
              <a:spcBef>
                <a:spcPts val="0"/>
              </a:spcBef>
              <a:spcAft>
                <a:spcPts val="0"/>
              </a:spcAft>
            </a:pPr>
            <a:r>
              <a:rPr lang="de-DE" sz="1350" b="1" i="1" kern="0" dirty="0">
                <a:solidFill>
                  <a:srgbClr val="383A35"/>
                </a:solidFill>
              </a:rPr>
              <a:t>Ops/Biz: </a:t>
            </a:r>
            <a:r>
              <a:rPr lang="de-DE" sz="1350" kern="0" dirty="0">
                <a:solidFill>
                  <a:srgbClr val="383A35"/>
                </a:solidFill>
              </a:rPr>
              <a:t>Monitor End User and Resource Health</a:t>
            </a:r>
          </a:p>
        </p:txBody>
      </p:sp>
      <p:sp>
        <p:nvSpPr>
          <p:cNvPr id="14" name="Rounded Rectangular Callout 13"/>
          <p:cNvSpPr/>
          <p:nvPr/>
        </p:nvSpPr>
        <p:spPr>
          <a:xfrm>
            <a:off x="1459410" y="4490575"/>
            <a:ext cx="2506037" cy="595840"/>
          </a:xfrm>
          <a:prstGeom prst="wedgeRoundRectCallout">
            <a:avLst>
              <a:gd name="adj1" fmla="val 17346"/>
              <a:gd name="adj2" fmla="val -361912"/>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685783" fontAlgn="auto">
              <a:spcBef>
                <a:spcPts val="0"/>
              </a:spcBef>
              <a:spcAft>
                <a:spcPts val="0"/>
              </a:spcAft>
            </a:pPr>
            <a:r>
              <a:rPr lang="de-DE" sz="1350" b="1" i="1" kern="0" dirty="0">
                <a:solidFill>
                  <a:srgbClr val="383A35"/>
                </a:solidFill>
              </a:rPr>
              <a:t>Test / CI</a:t>
            </a:r>
            <a:r>
              <a:rPr lang="de-DE" sz="1350" kern="0" dirty="0">
                <a:solidFill>
                  <a:srgbClr val="383A35"/>
                </a:solidFill>
              </a:rPr>
              <a:t>: Stop 80% of Bad Builds Early</a:t>
            </a:r>
            <a:endParaRPr lang="de-AT" sz="1350" kern="0" dirty="0">
              <a:solidFill>
                <a:srgbClr val="383A35"/>
              </a:solidFill>
            </a:endParaRPr>
          </a:p>
        </p:txBody>
      </p:sp>
      <p:pic>
        <p:nvPicPr>
          <p:cNvPr id="6" name="Picture 16" descr="Image result for aws codecommi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68" r="28041"/>
          <a:stretch/>
        </p:blipFill>
        <p:spPr bwMode="auto">
          <a:xfrm>
            <a:off x="1846274" y="1051938"/>
            <a:ext cx="719839" cy="777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Related imag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6748" y="1113757"/>
            <a:ext cx="754516" cy="754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6">
            <a:clrChange>
              <a:clrFrom>
                <a:srgbClr val="FFFFFF"/>
              </a:clrFrom>
              <a:clrTo>
                <a:srgbClr val="FFFFFF">
                  <a:alpha val="0"/>
                </a:srgbClr>
              </a:clrTo>
            </a:clrChange>
          </a:blip>
          <a:srcRect l="7372" t="15867" r="72021" b="18028"/>
          <a:stretch/>
        </p:blipFill>
        <p:spPr>
          <a:xfrm>
            <a:off x="3022065" y="1057490"/>
            <a:ext cx="805148" cy="792088"/>
          </a:xfrm>
          <a:prstGeom prst="rect">
            <a:avLst/>
          </a:prstGeom>
        </p:spPr>
      </p:pic>
      <p:pic>
        <p:nvPicPr>
          <p:cNvPr id="10"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4706" y="1048082"/>
            <a:ext cx="804075" cy="8040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jenkins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8902" y="1198835"/>
            <a:ext cx="422291" cy="5843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auce labs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72828" y="1250130"/>
            <a:ext cx="481768" cy="481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electric cloud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20699" y="1250279"/>
            <a:ext cx="452525" cy="452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xebialabs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65315"/>
          <a:stretch/>
        </p:blipFill>
        <p:spPr bwMode="auto">
          <a:xfrm>
            <a:off x="5728710" y="1244749"/>
            <a:ext cx="450485" cy="4527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2"/>
          <a:stretch>
            <a:fillRect/>
          </a:stretch>
        </p:blipFill>
        <p:spPr>
          <a:xfrm>
            <a:off x="6732240" y="1237551"/>
            <a:ext cx="487401" cy="487401"/>
          </a:xfrm>
          <a:prstGeom prst="rect">
            <a:avLst/>
          </a:prstGeom>
        </p:spPr>
      </p:pic>
    </p:spTree>
    <p:extLst>
      <p:ext uri="{BB962C8B-B14F-4D97-AF65-F5344CB8AC3E}">
        <p14:creationId xmlns:p14="http://schemas.microsoft.com/office/powerpoint/2010/main" val="354546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What is the AWS CodePipeline?</a:t>
            </a:r>
          </a:p>
        </p:txBody>
      </p:sp>
      <p:pic>
        <p:nvPicPr>
          <p:cNvPr id="1026" name="Picture 2" descr="CodePipeline_Work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67694"/>
            <a:ext cx="8699920" cy="223224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35496" y="771550"/>
            <a:ext cx="2160240" cy="1024341"/>
          </a:xfrm>
          <a:prstGeom prst="wedgeRoundRectCallout">
            <a:avLst>
              <a:gd name="adj1" fmla="val 24959"/>
              <a:gd name="adj2" fmla="val 86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AT" sz="1050" b="1" i="1" dirty="0"/>
              <a:t>#1: Dev Checks in Code!</a:t>
            </a:r>
            <a:r>
              <a:rPr lang="de-AT" sz="1050" dirty="0"/>
              <a:t>  </a:t>
            </a:r>
          </a:p>
          <a:p>
            <a:pPr algn="ctr"/>
            <a:r>
              <a:rPr lang="de-AT" sz="1050" dirty="0"/>
              <a:t>„A Commit“ to </a:t>
            </a:r>
            <a:r>
              <a:rPr lang="de-AT" sz="1050" i="1" dirty="0"/>
              <a:t>AWS CodeCommit</a:t>
            </a:r>
            <a:r>
              <a:rPr lang="de-AT" sz="1050" dirty="0"/>
              <a:t>, </a:t>
            </a:r>
            <a:r>
              <a:rPr lang="de-AT" sz="1050" i="1" dirty="0"/>
              <a:t>S3</a:t>
            </a:r>
            <a:r>
              <a:rPr lang="de-AT" sz="1050" dirty="0"/>
              <a:t> or </a:t>
            </a:r>
            <a:r>
              <a:rPr lang="de-AT" sz="1050" i="1" dirty="0"/>
              <a:t>GitHub</a:t>
            </a:r>
            <a:r>
              <a:rPr lang="de-AT" sz="1050" dirty="0"/>
              <a:t> triggers the Pipeline. The commited code is the „Output Artifact“ for the next phase!</a:t>
            </a:r>
          </a:p>
        </p:txBody>
      </p:sp>
      <p:sp>
        <p:nvSpPr>
          <p:cNvPr id="7" name="Rounded Rectangular Callout 6"/>
          <p:cNvSpPr/>
          <p:nvPr/>
        </p:nvSpPr>
        <p:spPr>
          <a:xfrm>
            <a:off x="2305695" y="771550"/>
            <a:ext cx="1492172" cy="999651"/>
          </a:xfrm>
          <a:prstGeom prst="wedgeRoundRectCallout">
            <a:avLst>
              <a:gd name="adj1" fmla="val 28341"/>
              <a:gd name="adj2" fmla="val 10830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AT" sz="1050" b="1" i="1" dirty="0"/>
              <a:t>#2: Building!</a:t>
            </a:r>
          </a:p>
          <a:p>
            <a:pPr algn="ctr"/>
            <a:r>
              <a:rPr lang="de-AT" sz="1050" dirty="0"/>
              <a:t>Execute a Job in </a:t>
            </a:r>
            <a:r>
              <a:rPr lang="de-AT" sz="1050" i="1" dirty="0"/>
              <a:t>Jenkins</a:t>
            </a:r>
            <a:r>
              <a:rPr lang="de-AT" sz="1050" dirty="0"/>
              <a:t> or </a:t>
            </a:r>
            <a:r>
              <a:rPr lang="de-AT" sz="1050" i="1" dirty="0"/>
              <a:t>Solano CI</a:t>
            </a:r>
            <a:r>
              <a:rPr lang="de-AT" sz="1050" dirty="0"/>
              <a:t>. Result is another „Output Artifact“</a:t>
            </a:r>
          </a:p>
        </p:txBody>
      </p:sp>
      <p:sp>
        <p:nvSpPr>
          <p:cNvPr id="8" name="Rounded Rectangular Callout 7"/>
          <p:cNvSpPr/>
          <p:nvPr/>
        </p:nvSpPr>
        <p:spPr>
          <a:xfrm>
            <a:off x="3907826" y="796239"/>
            <a:ext cx="1672286" cy="974961"/>
          </a:xfrm>
          <a:prstGeom prst="wedgeRoundRectCallout">
            <a:avLst>
              <a:gd name="adj1" fmla="val 45596"/>
              <a:gd name="adj2" fmla="val 100591"/>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AT" sz="1100" b="1" i="1" dirty="0"/>
              <a:t>#3: Testing</a:t>
            </a:r>
          </a:p>
          <a:p>
            <a:pPr algn="ctr"/>
            <a:r>
              <a:rPr lang="de-AT" sz="1100" dirty="0"/>
              <a:t>Execute Jenkins, Apica, Ghost Inspector, Runscope API to test your „Output Artifact“</a:t>
            </a:r>
          </a:p>
        </p:txBody>
      </p:sp>
      <p:grpSp>
        <p:nvGrpSpPr>
          <p:cNvPr id="11" name="Group 10"/>
          <p:cNvGrpSpPr/>
          <p:nvPr/>
        </p:nvGrpSpPr>
        <p:grpSpPr>
          <a:xfrm>
            <a:off x="6011943" y="796240"/>
            <a:ext cx="2238580" cy="792088"/>
            <a:chOff x="6011943" y="796240"/>
            <a:chExt cx="2238580" cy="792088"/>
          </a:xfrm>
        </p:grpSpPr>
        <p:sp>
          <p:nvSpPr>
            <p:cNvPr id="9" name="Rounded Rectangular Callout 8"/>
            <p:cNvSpPr/>
            <p:nvPr/>
          </p:nvSpPr>
          <p:spPr>
            <a:xfrm>
              <a:off x="6011943" y="796240"/>
              <a:ext cx="2238580" cy="792088"/>
            </a:xfrm>
            <a:prstGeom prst="wedgeRoundRectCallout">
              <a:avLst>
                <a:gd name="adj1" fmla="val -54252"/>
                <a:gd name="adj2" fmla="val 13583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sz="1100" dirty="0"/>
            </a:p>
          </p:txBody>
        </p:sp>
        <p:sp>
          <p:nvSpPr>
            <p:cNvPr id="10" name="Rounded Rectangular Callout 9"/>
            <p:cNvSpPr/>
            <p:nvPr/>
          </p:nvSpPr>
          <p:spPr>
            <a:xfrm>
              <a:off x="6011943" y="796240"/>
              <a:ext cx="2238579" cy="792088"/>
            </a:xfrm>
            <a:prstGeom prst="wedgeRoundRectCallout">
              <a:avLst>
                <a:gd name="adj1" fmla="val 33640"/>
                <a:gd name="adj2" fmla="val 140270"/>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AT" sz="1050" b="1" i="1" dirty="0"/>
                <a:t>#4: Deploy in Staging or Production</a:t>
              </a:r>
            </a:p>
            <a:p>
              <a:pPr algn="ctr"/>
              <a:r>
                <a:rPr lang="de-AT" sz="1050" dirty="0"/>
                <a:t>Deploy any Output Artificat using AWS Cloud Formation, AWS CodeDeploy, AWS Elastics Beanstalk</a:t>
              </a:r>
            </a:p>
          </p:txBody>
        </p:sp>
      </p:grpSp>
      <p:sp>
        <p:nvSpPr>
          <p:cNvPr id="6" name="TextBox 5"/>
          <p:cNvSpPr txBox="1"/>
          <p:nvPr/>
        </p:nvSpPr>
        <p:spPr>
          <a:xfrm>
            <a:off x="1342327" y="4742332"/>
            <a:ext cx="6685356" cy="369332"/>
          </a:xfrm>
          <a:prstGeom prst="rect">
            <a:avLst/>
          </a:prstGeom>
          <a:noFill/>
        </p:spPr>
        <p:txBody>
          <a:bodyPr wrap="none" rtlCol="0">
            <a:spAutoFit/>
          </a:bodyPr>
          <a:lstStyle/>
          <a:p>
            <a:r>
              <a:rPr lang="de-AT" dirty="0"/>
              <a:t>3 Minute Explainer Video on https://aws.amazon.com/codepipeline/</a:t>
            </a:r>
          </a:p>
        </p:txBody>
      </p:sp>
    </p:spTree>
    <p:extLst>
      <p:ext uri="{BB962C8B-B14F-4D97-AF65-F5344CB8AC3E}">
        <p14:creationId xmlns:p14="http://schemas.microsoft.com/office/powerpoint/2010/main" val="995928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7214" y="582394"/>
            <a:ext cx="598551" cy="438581"/>
            <a:chOff x="779719" y="388492"/>
            <a:chExt cx="943550" cy="827031"/>
          </a:xfrm>
          <a:solidFill>
            <a:schemeClr val="bg1"/>
          </a:solidFill>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836" y="388492"/>
              <a:ext cx="537317" cy="643018"/>
            </a:xfrm>
            <a:prstGeom prst="rect">
              <a:avLst/>
            </a:prstGeom>
            <a:grpFill/>
          </p:spPr>
        </p:pic>
        <p:sp>
          <p:nvSpPr>
            <p:cNvPr id="43" name="TextBox 42"/>
            <p:cNvSpPr txBox="1"/>
            <p:nvPr/>
          </p:nvSpPr>
          <p:spPr>
            <a:xfrm>
              <a:off x="779719" y="1060075"/>
              <a:ext cx="943550" cy="155448"/>
            </a:xfrm>
            <a:prstGeom prst="rect">
              <a:avLst/>
            </a:prstGeom>
            <a:grp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err="1">
                  <a:ln>
                    <a:noFill/>
                  </a:ln>
                  <a:solidFill>
                    <a:sysClr val="windowText" lastClr="000000"/>
                  </a:solidFill>
                  <a:effectLst/>
                  <a:uLnTx/>
                  <a:uFillTx/>
                </a:rPr>
                <a:t>CodePipeline</a:t>
              </a:r>
              <a:endParaRPr kumimoji="0" lang="en-US" sz="750" b="1" i="0" u="none" strike="noStrike" kern="0" cap="none" spc="0" normalizeH="0" baseline="0" noProof="0" dirty="0">
                <a:ln>
                  <a:noFill/>
                </a:ln>
                <a:solidFill>
                  <a:sysClr val="windowText" lastClr="000000"/>
                </a:solidFill>
                <a:effectLst/>
                <a:uLnTx/>
                <a:uFillTx/>
              </a:endParaRPr>
            </a:p>
          </p:txBody>
        </p:sp>
      </p:grpSp>
      <p:sp>
        <p:nvSpPr>
          <p:cNvPr id="2" name="Rounded Rectangle 1"/>
          <p:cNvSpPr/>
          <p:nvPr/>
        </p:nvSpPr>
        <p:spPr>
          <a:xfrm>
            <a:off x="75501" y="483518"/>
            <a:ext cx="2907536" cy="454288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cxnSp>
        <p:nvCxnSpPr>
          <p:cNvPr id="17" name="Straight Arrow Connector 16"/>
          <p:cNvCxnSpPr>
            <a:stCxn id="47" idx="3"/>
          </p:cNvCxnSpPr>
          <p:nvPr/>
        </p:nvCxnSpPr>
        <p:spPr>
          <a:xfrm>
            <a:off x="2748992" y="1529290"/>
            <a:ext cx="854738" cy="518669"/>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2756405" y="2221751"/>
            <a:ext cx="868779" cy="118671"/>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50" idx="3"/>
          </p:cNvCxnSpPr>
          <p:nvPr/>
        </p:nvCxnSpPr>
        <p:spPr>
          <a:xfrm>
            <a:off x="2740578" y="2503854"/>
            <a:ext cx="863152" cy="62277"/>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2768390" y="2707421"/>
            <a:ext cx="835342" cy="536688"/>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434190" y="1193152"/>
            <a:ext cx="589956" cy="583862"/>
            <a:chOff x="5160261" y="746882"/>
            <a:chExt cx="731520" cy="772206"/>
          </a:xfrm>
        </p:grpSpPr>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9114" y="746882"/>
              <a:ext cx="521367" cy="625640"/>
            </a:xfrm>
            <a:prstGeom prst="rect">
              <a:avLst/>
            </a:prstGeom>
          </p:spPr>
        </p:pic>
        <p:sp>
          <p:nvSpPr>
            <p:cNvPr id="68" name="TextBox 67"/>
            <p:cNvSpPr txBox="1"/>
            <p:nvPr/>
          </p:nvSpPr>
          <p:spPr>
            <a:xfrm>
              <a:off x="5160261" y="1363456"/>
              <a:ext cx="731520"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a:ln>
                    <a:noFill/>
                  </a:ln>
                  <a:solidFill>
                    <a:sysClr val="windowText" lastClr="000000"/>
                  </a:solidFill>
                  <a:effectLst/>
                  <a:uLnTx/>
                  <a:uFillTx/>
                </a:rPr>
                <a:t>S3</a:t>
              </a:r>
              <a:endParaRPr kumimoji="0" lang="en-US" sz="1350" b="1" i="0" u="none" strike="noStrike" kern="0" cap="none" spc="0" normalizeH="0" baseline="0" noProof="0" dirty="0">
                <a:ln>
                  <a:noFill/>
                </a:ln>
                <a:solidFill>
                  <a:sysClr val="windowText" lastClr="000000"/>
                </a:solidFill>
                <a:effectLst/>
                <a:uLnTx/>
                <a:uFillTx/>
              </a:endParaRPr>
            </a:p>
          </p:txBody>
        </p:sp>
      </p:grpSp>
      <p:sp>
        <p:nvSpPr>
          <p:cNvPr id="69" name="Rounded Rectangle 68"/>
          <p:cNvSpPr/>
          <p:nvPr/>
        </p:nvSpPr>
        <p:spPr>
          <a:xfrm>
            <a:off x="3405849" y="1168532"/>
            <a:ext cx="1483067" cy="185327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3" name="Snip Single Corner Rectangle 102"/>
          <p:cNvSpPr/>
          <p:nvPr/>
        </p:nvSpPr>
        <p:spPr>
          <a:xfrm>
            <a:off x="3619557" y="1958333"/>
            <a:ext cx="1096510" cy="397677"/>
          </a:xfrm>
          <a:prstGeom prst="snip1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rPr>
              <a:t>Source Code (.zip)</a:t>
            </a:r>
          </a:p>
        </p:txBody>
      </p:sp>
      <p:sp>
        <p:nvSpPr>
          <p:cNvPr id="104" name="Snip Single Corner Rectangle 103"/>
          <p:cNvSpPr/>
          <p:nvPr/>
        </p:nvSpPr>
        <p:spPr>
          <a:xfrm>
            <a:off x="3619557" y="2467784"/>
            <a:ext cx="1096510" cy="397677"/>
          </a:xfrm>
          <a:prstGeom prst="snip1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rPr>
              <a:t>Build Artifacts (.zip)</a:t>
            </a:r>
          </a:p>
        </p:txBody>
      </p:sp>
      <p:sp>
        <p:nvSpPr>
          <p:cNvPr id="120" name="TextBox 119"/>
          <p:cNvSpPr txBox="1"/>
          <p:nvPr/>
        </p:nvSpPr>
        <p:spPr>
          <a:xfrm>
            <a:off x="920975" y="609754"/>
            <a:ext cx="193301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rPr>
              <a:t>Perf Demo Pipeline</a:t>
            </a:r>
          </a:p>
        </p:txBody>
      </p:sp>
      <p:cxnSp>
        <p:nvCxnSpPr>
          <p:cNvPr id="121" name="Straight Arrow Connector 120"/>
          <p:cNvCxnSpPr>
            <a:stCxn id="126" idx="2"/>
          </p:cNvCxnSpPr>
          <p:nvPr/>
        </p:nvCxnSpPr>
        <p:spPr>
          <a:xfrm flipH="1">
            <a:off x="2746467" y="681267"/>
            <a:ext cx="1399707" cy="735227"/>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3210529" y="583369"/>
            <a:ext cx="1666040" cy="367774"/>
          </a:xfrm>
          <a:prstGeom prst="rect">
            <a:avLst/>
          </a:prstGeom>
          <a:solidFill>
            <a:schemeClr val="bg2">
              <a:lumMod val="60000"/>
              <a:lumOff val="40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ysClr val="windowText" lastClr="000000"/>
                </a:solidFill>
                <a:effectLst/>
                <a:uLnTx/>
                <a:uFillTx/>
              </a:rPr>
              <a:t>Code changes pushed to branch trigger the pipeline…</a:t>
            </a:r>
          </a:p>
        </p:txBody>
      </p:sp>
      <p:grpSp>
        <p:nvGrpSpPr>
          <p:cNvPr id="136" name="Group 135"/>
          <p:cNvGrpSpPr/>
          <p:nvPr/>
        </p:nvGrpSpPr>
        <p:grpSpPr>
          <a:xfrm>
            <a:off x="5295438" y="729804"/>
            <a:ext cx="546334" cy="549166"/>
            <a:chOff x="8373610" y="1078233"/>
            <a:chExt cx="643781" cy="836556"/>
          </a:xfrm>
        </p:grpSpPr>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3110" y="1078233"/>
              <a:ext cx="544781" cy="653737"/>
            </a:xfrm>
            <a:prstGeom prst="rect">
              <a:avLst/>
            </a:prstGeom>
          </p:spPr>
        </p:pic>
        <p:sp>
          <p:nvSpPr>
            <p:cNvPr id="135" name="TextBox 134"/>
            <p:cNvSpPr txBox="1"/>
            <p:nvPr/>
          </p:nvSpPr>
          <p:spPr>
            <a:xfrm>
              <a:off x="8373610" y="1759157"/>
              <a:ext cx="643781"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 EC2</a:t>
              </a:r>
              <a:endParaRPr kumimoji="0" lang="en-US" sz="1350" b="1" i="0" u="none" strike="noStrike" kern="0" cap="none" spc="0" normalizeH="0" baseline="0" noProof="0" dirty="0">
                <a:ln>
                  <a:noFill/>
                </a:ln>
                <a:solidFill>
                  <a:sysClr val="windowText" lastClr="000000"/>
                </a:solidFill>
                <a:effectLst/>
                <a:uLnTx/>
                <a:uFillTx/>
              </a:endParaRPr>
            </a:p>
          </p:txBody>
        </p:sp>
      </p:grpSp>
      <p:sp>
        <p:nvSpPr>
          <p:cNvPr id="137" name="Rounded Rectangle 136"/>
          <p:cNvSpPr/>
          <p:nvPr/>
        </p:nvSpPr>
        <p:spPr>
          <a:xfrm>
            <a:off x="5142504" y="609754"/>
            <a:ext cx="3799126" cy="2750295"/>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cxnSp>
        <p:nvCxnSpPr>
          <p:cNvPr id="138" name="Straight Arrow Connector 137"/>
          <p:cNvCxnSpPr>
            <a:stCxn id="54" idx="3"/>
            <a:endCxn id="141" idx="1"/>
          </p:cNvCxnSpPr>
          <p:nvPr/>
        </p:nvCxnSpPr>
        <p:spPr>
          <a:xfrm flipV="1">
            <a:off x="2746360" y="2750544"/>
            <a:ext cx="3837441" cy="746809"/>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6" name="Rounded Rectangle 145"/>
          <p:cNvSpPr/>
          <p:nvPr/>
        </p:nvSpPr>
        <p:spPr>
          <a:xfrm>
            <a:off x="4396425" y="3663347"/>
            <a:ext cx="2445162" cy="1344118"/>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1"/>
              </a:solidFill>
              <a:effectLst/>
              <a:uLnTx/>
              <a:uFillTx/>
            </a:endParaRPr>
          </a:p>
        </p:txBody>
      </p:sp>
      <p:sp>
        <p:nvSpPr>
          <p:cNvPr id="148" name="Rounded Rectangle 147"/>
          <p:cNvSpPr/>
          <p:nvPr/>
        </p:nvSpPr>
        <p:spPr>
          <a:xfrm>
            <a:off x="4693663" y="4074786"/>
            <a:ext cx="907328" cy="236213"/>
          </a:xfrm>
          <a:prstGeom prst="roundRect">
            <a:avLst/>
          </a:prstGeom>
          <a:solidFill>
            <a:schemeClr val="bg2">
              <a:lumMod val="60000"/>
              <a:lumOff val="4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rPr>
              <a:t>Test Script</a:t>
            </a:r>
          </a:p>
        </p:txBody>
      </p:sp>
      <p:sp>
        <p:nvSpPr>
          <p:cNvPr id="149" name="Rounded Rectangle 148"/>
          <p:cNvSpPr/>
          <p:nvPr/>
        </p:nvSpPr>
        <p:spPr>
          <a:xfrm>
            <a:off x="5688210" y="4262996"/>
            <a:ext cx="907328" cy="647927"/>
          </a:xfrm>
          <a:prstGeom prst="roundRect">
            <a:avLst/>
          </a:prstGeom>
          <a:solidFill>
            <a:schemeClr val="bg2">
              <a:lumMod val="60000"/>
              <a:lumOff val="4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Apica</a:t>
            </a:r>
            <a:r>
              <a:rPr kumimoji="0" lang="en-US" sz="1050" b="1" i="0" u="none" strike="noStrike" kern="0" cap="none" spc="0" normalizeH="0" baseline="0" noProof="0" dirty="0">
                <a:ln>
                  <a:noFill/>
                </a:ln>
                <a:solidFill>
                  <a:sysClr val="windowText" lastClr="000000"/>
                </a:solidFill>
                <a:effectLst/>
                <a:uLnTx/>
                <a:uFillTx/>
              </a:rPr>
              <a:t> Jobs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rPr>
              <a:t>Test Results</a:t>
            </a:r>
          </a:p>
        </p:txBody>
      </p:sp>
      <p:cxnSp>
        <p:nvCxnSpPr>
          <p:cNvPr id="164" name="Straight Arrow Connector 163"/>
          <p:cNvCxnSpPr>
            <a:endCxn id="148" idx="1"/>
          </p:cNvCxnSpPr>
          <p:nvPr/>
        </p:nvCxnSpPr>
        <p:spPr>
          <a:xfrm flipV="1">
            <a:off x="2768389" y="4192892"/>
            <a:ext cx="1925273" cy="55625"/>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2740579" y="4610627"/>
            <a:ext cx="2947631" cy="17261"/>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49" name="Down Arrow 1048"/>
          <p:cNvSpPr/>
          <p:nvPr/>
        </p:nvSpPr>
        <p:spPr>
          <a:xfrm>
            <a:off x="1661456" y="1891495"/>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88" name="Down Arrow 187"/>
          <p:cNvSpPr/>
          <p:nvPr/>
        </p:nvSpPr>
        <p:spPr>
          <a:xfrm>
            <a:off x="1661456" y="2895783"/>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89" name="Down Arrow 188"/>
          <p:cNvSpPr/>
          <p:nvPr/>
        </p:nvSpPr>
        <p:spPr>
          <a:xfrm>
            <a:off x="1655674" y="3881781"/>
            <a:ext cx="398158" cy="21478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nvGrpSpPr>
          <p:cNvPr id="82" name="Group 81"/>
          <p:cNvGrpSpPr/>
          <p:nvPr/>
        </p:nvGrpSpPr>
        <p:grpSpPr>
          <a:xfrm>
            <a:off x="5841772" y="1984901"/>
            <a:ext cx="2390092" cy="1217091"/>
            <a:chOff x="7167172" y="2727490"/>
            <a:chExt cx="3186789" cy="1622788"/>
          </a:xfrm>
        </p:grpSpPr>
        <p:sp>
          <p:nvSpPr>
            <p:cNvPr id="141" name="Rounded Rectangle 140"/>
            <p:cNvSpPr/>
            <p:nvPr/>
          </p:nvSpPr>
          <p:spPr>
            <a:xfrm>
              <a:off x="8156544" y="3312339"/>
              <a:ext cx="1526419" cy="872015"/>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Perf Demo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Web Application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rPr>
                <a:t>(Linux / Tomcat)</a:t>
              </a:r>
            </a:p>
          </p:txBody>
        </p:sp>
        <p:grpSp>
          <p:nvGrpSpPr>
            <p:cNvPr id="10" name="Group 9"/>
            <p:cNvGrpSpPr/>
            <p:nvPr/>
          </p:nvGrpSpPr>
          <p:grpSpPr>
            <a:xfrm>
              <a:off x="7236936" y="2884578"/>
              <a:ext cx="759184" cy="572772"/>
              <a:chOff x="8217036" y="502838"/>
              <a:chExt cx="825006" cy="795479"/>
            </a:xfrm>
          </p:grpSpPr>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1195" y="502838"/>
                <a:ext cx="408274" cy="571583"/>
              </a:xfrm>
              <a:prstGeom prst="rect">
                <a:avLst/>
              </a:prstGeom>
            </p:spPr>
          </p:pic>
          <p:sp>
            <p:nvSpPr>
              <p:cNvPr id="64" name="TextBox 63"/>
              <p:cNvSpPr txBox="1"/>
              <p:nvPr/>
            </p:nvSpPr>
            <p:spPr>
              <a:xfrm>
                <a:off x="8217036" y="1142685"/>
                <a:ext cx="825006"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Elastic Beanstalk</a:t>
                </a:r>
              </a:p>
            </p:txBody>
          </p:sp>
        </p:grpSp>
        <p:sp>
          <p:nvSpPr>
            <p:cNvPr id="65" name="Rounded Rectangle 64"/>
            <p:cNvSpPr/>
            <p:nvPr/>
          </p:nvSpPr>
          <p:spPr>
            <a:xfrm>
              <a:off x="7167172" y="2727490"/>
              <a:ext cx="3186789" cy="1622788"/>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grpSp>
      <p:grpSp>
        <p:nvGrpSpPr>
          <p:cNvPr id="11" name="Group 10"/>
          <p:cNvGrpSpPr/>
          <p:nvPr/>
        </p:nvGrpSpPr>
        <p:grpSpPr>
          <a:xfrm>
            <a:off x="8174225" y="3430062"/>
            <a:ext cx="808454" cy="1333016"/>
            <a:chOff x="8174225" y="3430062"/>
            <a:chExt cx="808454" cy="1333016"/>
          </a:xfrm>
        </p:grpSpPr>
        <p:sp>
          <p:nvSpPr>
            <p:cNvPr id="75" name="Rounded Rectangle 74"/>
            <p:cNvSpPr/>
            <p:nvPr/>
          </p:nvSpPr>
          <p:spPr>
            <a:xfrm>
              <a:off x="8174225" y="3430062"/>
              <a:ext cx="808454" cy="1333016"/>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grpSp>
          <p:nvGrpSpPr>
            <p:cNvPr id="18" name="Group 17"/>
            <p:cNvGrpSpPr/>
            <p:nvPr/>
          </p:nvGrpSpPr>
          <p:grpSpPr>
            <a:xfrm>
              <a:off x="8307234" y="3492136"/>
              <a:ext cx="487686" cy="382587"/>
              <a:chOff x="10742003" y="4555050"/>
              <a:chExt cx="894752" cy="797465"/>
            </a:xfrm>
          </p:grpSpPr>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28696" y="4555050"/>
                <a:ext cx="521366" cy="602829"/>
              </a:xfrm>
              <a:prstGeom prst="rect">
                <a:avLst/>
              </a:prstGeom>
            </p:spPr>
          </p:pic>
          <p:sp>
            <p:nvSpPr>
              <p:cNvPr id="80" name="TextBox 79"/>
              <p:cNvSpPr txBox="1"/>
              <p:nvPr/>
            </p:nvSpPr>
            <p:spPr>
              <a:xfrm>
                <a:off x="10742003" y="5196883"/>
                <a:ext cx="894752"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Amazon</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a:ln>
                      <a:noFill/>
                    </a:ln>
                    <a:solidFill>
                      <a:sysClr val="windowText" lastClr="000000"/>
                    </a:solidFill>
                    <a:effectLst/>
                    <a:uLnTx/>
                    <a:uFillTx/>
                  </a:rPr>
                  <a:t>RDS</a:t>
                </a:r>
                <a:endParaRPr kumimoji="0" lang="en-US" sz="1350" b="1" i="0" u="none" strike="noStrike" kern="0" cap="none" spc="0" normalizeH="0" baseline="0" noProof="0" dirty="0">
                  <a:ln>
                    <a:noFill/>
                  </a:ln>
                  <a:solidFill>
                    <a:sysClr val="windowText" lastClr="000000"/>
                  </a:solidFill>
                  <a:effectLst/>
                  <a:uLnTx/>
                  <a:uFillTx/>
                </a:endParaRPr>
              </a:p>
            </p:txBody>
          </p:sp>
        </p:grpSp>
      </p:grpSp>
      <p:cxnSp>
        <p:nvCxnSpPr>
          <p:cNvPr id="25" name="Elbow Connector 24"/>
          <p:cNvCxnSpPr>
            <a:stCxn id="141" idx="3"/>
            <a:endCxn id="95" idx="1"/>
          </p:cNvCxnSpPr>
          <p:nvPr/>
        </p:nvCxnSpPr>
        <p:spPr>
          <a:xfrm>
            <a:off x="7728615" y="2750544"/>
            <a:ext cx="521908" cy="1666447"/>
          </a:xfrm>
          <a:prstGeom prst="bentConnector3">
            <a:avLst>
              <a:gd name="adj1" fmla="val 50000"/>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44" idx="2"/>
            <a:endCxn id="141" idx="0"/>
          </p:cNvCxnSpPr>
          <p:nvPr/>
        </p:nvCxnSpPr>
        <p:spPr>
          <a:xfrm>
            <a:off x="7149894" y="1566745"/>
            <a:ext cx="6314" cy="85679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5912146" y="1020975"/>
            <a:ext cx="2902412" cy="731400"/>
            <a:chOff x="7922066" y="1618025"/>
            <a:chExt cx="3869883" cy="975200"/>
          </a:xfrm>
        </p:grpSpPr>
        <p:sp>
          <p:nvSpPr>
            <p:cNvPr id="144" name="Rounded Rectangle 143"/>
            <p:cNvSpPr/>
            <p:nvPr/>
          </p:nvSpPr>
          <p:spPr>
            <a:xfrm>
              <a:off x="8983098" y="1761320"/>
              <a:ext cx="1178597" cy="584399"/>
            </a:xfrm>
            <a:prstGeom prst="round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Dynatrace</a:t>
              </a:r>
              <a:r>
                <a:rPr kumimoji="0" lang="en-US" sz="1050" b="1" i="0" u="none" strike="noStrike" kern="0" cap="none" spc="0" normalizeH="0" baseline="0" noProof="0" dirty="0">
                  <a:ln>
                    <a:noFill/>
                  </a:ln>
                  <a:solidFill>
                    <a:sysClr val="windowText" lastClr="000000"/>
                  </a:solidFill>
                  <a:effectLst/>
                  <a:uLnTx/>
                  <a:uFillTx/>
                </a:rPr>
                <a:t> Collector</a:t>
              </a:r>
            </a:p>
          </p:txBody>
        </p:sp>
        <p:sp>
          <p:nvSpPr>
            <p:cNvPr id="145" name="Rounded Rectangle 144"/>
            <p:cNvSpPr/>
            <p:nvPr/>
          </p:nvSpPr>
          <p:spPr>
            <a:xfrm>
              <a:off x="10534451" y="1765512"/>
              <a:ext cx="1209771" cy="634965"/>
            </a:xfrm>
            <a:prstGeom prst="round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ysClr val="windowText" lastClr="000000"/>
                  </a:solidFill>
                  <a:effectLst/>
                  <a:uLnTx/>
                  <a:uFillTx/>
                </a:rPr>
                <a:t>Dynatrace</a:t>
              </a:r>
              <a:r>
                <a:rPr kumimoji="0" lang="en-US" sz="1050" b="1" i="0" u="none" strike="noStrike" kern="0" cap="none" spc="0" normalizeH="0" baseline="0" noProof="0" dirty="0">
                  <a:ln>
                    <a:noFill/>
                  </a:ln>
                  <a:solidFill>
                    <a:sysClr val="windowText" lastClr="000000"/>
                  </a:solidFill>
                  <a:effectLst/>
                  <a:uLnTx/>
                  <a:uFillTx/>
                </a:rPr>
                <a:t> Server</a:t>
              </a:r>
            </a:p>
          </p:txBody>
        </p:sp>
        <p:sp>
          <p:nvSpPr>
            <p:cNvPr id="159" name="Rounded Rectangle 158"/>
            <p:cNvSpPr/>
            <p:nvPr/>
          </p:nvSpPr>
          <p:spPr>
            <a:xfrm>
              <a:off x="7922066" y="1618025"/>
              <a:ext cx="3869883" cy="975200"/>
            </a:xfrm>
            <a:prstGeom prst="round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sng" strike="noStrike" kern="0" cap="none" spc="0" normalizeH="0" baseline="0" noProof="0" dirty="0">
                <a:ln>
                  <a:noFill/>
                </a:ln>
                <a:solidFill>
                  <a:schemeClr val="tx1"/>
                </a:solidFill>
                <a:effectLst/>
                <a:uLnTx/>
                <a:uFillTx/>
              </a:endParaRPr>
            </a:p>
          </p:txBody>
        </p:sp>
        <p:cxnSp>
          <p:nvCxnSpPr>
            <p:cNvPr id="66" name="Straight Arrow Connector 65"/>
            <p:cNvCxnSpPr>
              <a:endCxn id="145" idx="1"/>
            </p:cNvCxnSpPr>
            <p:nvPr/>
          </p:nvCxnSpPr>
          <p:spPr>
            <a:xfrm flipV="1">
              <a:off x="10167655" y="2082994"/>
              <a:ext cx="366796" cy="4065"/>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0" name="Oval 89"/>
          <p:cNvSpPr/>
          <p:nvPr/>
        </p:nvSpPr>
        <p:spPr>
          <a:xfrm>
            <a:off x="188245" y="1372633"/>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1</a:t>
            </a:r>
          </a:p>
        </p:txBody>
      </p:sp>
      <p:sp>
        <p:nvSpPr>
          <p:cNvPr id="139" name="Oval 138"/>
          <p:cNvSpPr/>
          <p:nvPr/>
        </p:nvSpPr>
        <p:spPr>
          <a:xfrm>
            <a:off x="188245" y="2313983"/>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2</a:t>
            </a:r>
          </a:p>
        </p:txBody>
      </p:sp>
      <p:sp>
        <p:nvSpPr>
          <p:cNvPr id="140" name="Oval 139"/>
          <p:cNvSpPr/>
          <p:nvPr/>
        </p:nvSpPr>
        <p:spPr>
          <a:xfrm>
            <a:off x="188245" y="3308864"/>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3</a:t>
            </a:r>
          </a:p>
        </p:txBody>
      </p:sp>
      <p:sp>
        <p:nvSpPr>
          <p:cNvPr id="142" name="Oval 141"/>
          <p:cNvSpPr/>
          <p:nvPr/>
        </p:nvSpPr>
        <p:spPr>
          <a:xfrm>
            <a:off x="186020" y="4315978"/>
            <a:ext cx="700493" cy="3797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rPr>
              <a:t>Stage 4</a:t>
            </a:r>
          </a:p>
        </p:txBody>
      </p:sp>
      <p:cxnSp>
        <p:nvCxnSpPr>
          <p:cNvPr id="143" name="Elbow Connector 142"/>
          <p:cNvCxnSpPr>
            <a:stCxn id="148" idx="3"/>
            <a:endCxn id="141" idx="2"/>
          </p:cNvCxnSpPr>
          <p:nvPr/>
        </p:nvCxnSpPr>
        <p:spPr>
          <a:xfrm flipV="1">
            <a:off x="5600991" y="3077549"/>
            <a:ext cx="1555217" cy="1115344"/>
          </a:xfrm>
          <a:prstGeom prst="bentConnector2">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49" idx="1"/>
            <a:endCxn id="148" idx="2"/>
          </p:cNvCxnSpPr>
          <p:nvPr/>
        </p:nvCxnSpPr>
        <p:spPr>
          <a:xfrm rot="10800000">
            <a:off x="5147328" y="4310999"/>
            <a:ext cx="540883" cy="165822"/>
          </a:xfrm>
          <a:prstGeom prst="bentConnector2">
            <a:avLst/>
          </a:prstGeom>
          <a:ln w="127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72079" y="1168532"/>
            <a:ext cx="1776914" cy="721518"/>
            <a:chOff x="972079" y="1168532"/>
            <a:chExt cx="1776914" cy="721518"/>
          </a:xfrm>
        </p:grpSpPr>
        <p:grpSp>
          <p:nvGrpSpPr>
            <p:cNvPr id="115" name="Group 114"/>
            <p:cNvGrpSpPr/>
            <p:nvPr/>
          </p:nvGrpSpPr>
          <p:grpSpPr>
            <a:xfrm>
              <a:off x="972079" y="1168532"/>
              <a:ext cx="1776914" cy="721518"/>
              <a:chOff x="808194" y="1628776"/>
              <a:chExt cx="2354104" cy="962024"/>
            </a:xfrm>
          </p:grpSpPr>
          <p:sp>
            <p:nvSpPr>
              <p:cNvPr id="47" name="Rounded Rectangle 46"/>
              <p:cNvSpPr/>
              <p:nvPr/>
            </p:nvSpPr>
            <p:spPr>
              <a:xfrm>
                <a:off x="808194" y="1628776"/>
                <a:ext cx="2354104" cy="962024"/>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Source</a:t>
                </a:r>
              </a:p>
            </p:txBody>
          </p:sp>
          <p:grpSp>
            <p:nvGrpSpPr>
              <p:cNvPr id="6" name="Group 5"/>
              <p:cNvGrpSpPr/>
              <p:nvPr/>
            </p:nvGrpSpPr>
            <p:grpSpPr>
              <a:xfrm>
                <a:off x="1989347" y="1881187"/>
                <a:ext cx="652768" cy="476250"/>
                <a:chOff x="1624318" y="1933980"/>
                <a:chExt cx="838200" cy="675870"/>
              </a:xfrm>
            </p:grpSpPr>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4318" y="2266188"/>
                  <a:ext cx="838200" cy="343662"/>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805651" y="1933980"/>
                  <a:ext cx="475533" cy="395287"/>
                </a:xfrm>
                <a:prstGeom prst="rect">
                  <a:avLst/>
                </a:prstGeom>
              </p:spPr>
            </p:pic>
          </p:grpSp>
        </p:grpSp>
        <p:sp>
          <p:nvSpPr>
            <p:cNvPr id="83" name="TextBox 82"/>
            <p:cNvSpPr txBox="1"/>
            <p:nvPr/>
          </p:nvSpPr>
          <p:spPr>
            <a:xfrm>
              <a:off x="1021747" y="1411960"/>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Collect and package source code</a:t>
              </a:r>
            </a:p>
          </p:txBody>
        </p:sp>
      </p:grpSp>
      <p:grpSp>
        <p:nvGrpSpPr>
          <p:cNvPr id="13" name="Group 12"/>
          <p:cNvGrpSpPr/>
          <p:nvPr/>
        </p:nvGrpSpPr>
        <p:grpSpPr>
          <a:xfrm>
            <a:off x="968929" y="2115854"/>
            <a:ext cx="1771649" cy="776001"/>
            <a:chOff x="968929" y="2115854"/>
            <a:chExt cx="1771649" cy="776001"/>
          </a:xfrm>
        </p:grpSpPr>
        <p:grpSp>
          <p:nvGrpSpPr>
            <p:cNvPr id="116" name="Group 115"/>
            <p:cNvGrpSpPr/>
            <p:nvPr/>
          </p:nvGrpSpPr>
          <p:grpSpPr>
            <a:xfrm>
              <a:off x="968929" y="2115854"/>
              <a:ext cx="1771649" cy="776001"/>
              <a:chOff x="808247" y="2718183"/>
              <a:chExt cx="2362199" cy="1034668"/>
            </a:xfrm>
          </p:grpSpPr>
          <p:sp>
            <p:nvSpPr>
              <p:cNvPr id="50" name="Rounded Rectangle 49"/>
              <p:cNvSpPr/>
              <p:nvPr/>
            </p:nvSpPr>
            <p:spPr>
              <a:xfrm>
                <a:off x="808247" y="2718183"/>
                <a:ext cx="2362199" cy="1034668"/>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Build</a:t>
                </a:r>
              </a:p>
            </p:txBody>
          </p:sp>
          <p:grpSp>
            <p:nvGrpSpPr>
              <p:cNvPr id="7" name="Group 6"/>
              <p:cNvGrpSpPr/>
              <p:nvPr/>
            </p:nvGrpSpPr>
            <p:grpSpPr>
              <a:xfrm>
                <a:off x="1981196" y="2777198"/>
                <a:ext cx="785449" cy="681212"/>
                <a:chOff x="7301273" y="2341477"/>
                <a:chExt cx="886047" cy="741235"/>
              </a:xfrm>
            </p:grpSpPr>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96537" y="2341477"/>
                  <a:ext cx="495516" cy="597534"/>
                </a:xfrm>
                <a:prstGeom prst="rect">
                  <a:avLst/>
                </a:prstGeom>
              </p:spPr>
            </p:pic>
            <p:sp>
              <p:nvSpPr>
                <p:cNvPr id="52" name="TextBox 51"/>
                <p:cNvSpPr txBox="1"/>
                <p:nvPr/>
              </p:nvSpPr>
              <p:spPr>
                <a:xfrm>
                  <a:off x="7301273" y="2951863"/>
                  <a:ext cx="886047" cy="130849"/>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a:t>
                  </a:r>
                  <a:br>
                    <a:rPr kumimoji="0" lang="en-US" sz="750" b="1" i="0" u="none" strike="noStrike" kern="0" cap="none" spc="0" normalizeH="0" baseline="0" noProof="0" dirty="0">
                      <a:ln>
                        <a:noFill/>
                      </a:ln>
                      <a:solidFill>
                        <a:sysClr val="windowText" lastClr="000000"/>
                      </a:solidFill>
                      <a:effectLst/>
                      <a:uLnTx/>
                      <a:uFillTx/>
                    </a:rPr>
                  </a:br>
                  <a:r>
                    <a:rPr kumimoji="0" lang="en-US" sz="750" b="1" i="0" u="none" strike="noStrike" kern="0" cap="none" spc="0" normalizeH="0" baseline="0" noProof="0" dirty="0" err="1">
                      <a:ln>
                        <a:noFill/>
                      </a:ln>
                      <a:solidFill>
                        <a:sysClr val="windowText" lastClr="000000"/>
                      </a:solidFill>
                      <a:effectLst/>
                      <a:uLnTx/>
                      <a:uFillTx/>
                    </a:rPr>
                    <a:t>CodeBuild</a:t>
                  </a:r>
                  <a:endParaRPr kumimoji="0" lang="en-US" sz="750" b="1" i="0" u="none" strike="noStrike" kern="0" cap="none" spc="0" normalizeH="0" baseline="0" noProof="0" dirty="0">
                    <a:ln>
                      <a:noFill/>
                    </a:ln>
                    <a:solidFill>
                      <a:sysClr val="windowText" lastClr="000000"/>
                    </a:solidFill>
                    <a:effectLst/>
                    <a:uLnTx/>
                    <a:uFillTx/>
                  </a:endParaRPr>
                </a:p>
              </p:txBody>
            </p:sp>
          </p:grpSp>
        </p:grpSp>
        <p:sp>
          <p:nvSpPr>
            <p:cNvPr id="84" name="TextBox 83"/>
            <p:cNvSpPr txBox="1"/>
            <p:nvPr/>
          </p:nvSpPr>
          <p:spPr>
            <a:xfrm>
              <a:off x="1018897" y="2405384"/>
              <a:ext cx="86232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Build and unit test</a:t>
              </a:r>
            </a:p>
          </p:txBody>
        </p:sp>
      </p:grpSp>
      <p:grpSp>
        <p:nvGrpSpPr>
          <p:cNvPr id="14" name="Group 13"/>
          <p:cNvGrpSpPr/>
          <p:nvPr/>
        </p:nvGrpSpPr>
        <p:grpSpPr>
          <a:xfrm>
            <a:off x="974711" y="3112924"/>
            <a:ext cx="1771649" cy="768857"/>
            <a:chOff x="974711" y="3112924"/>
            <a:chExt cx="1771649" cy="768857"/>
          </a:xfrm>
        </p:grpSpPr>
        <p:grpSp>
          <p:nvGrpSpPr>
            <p:cNvPr id="117" name="Group 116"/>
            <p:cNvGrpSpPr/>
            <p:nvPr/>
          </p:nvGrpSpPr>
          <p:grpSpPr>
            <a:xfrm>
              <a:off x="974711" y="3112924"/>
              <a:ext cx="1771649" cy="768857"/>
              <a:chOff x="808247" y="3940768"/>
              <a:chExt cx="2362199" cy="1025142"/>
            </a:xfrm>
          </p:grpSpPr>
          <p:sp>
            <p:nvSpPr>
              <p:cNvPr id="54" name="Rounded Rectangle 53"/>
              <p:cNvSpPr/>
              <p:nvPr/>
            </p:nvSpPr>
            <p:spPr>
              <a:xfrm>
                <a:off x="808247" y="3940768"/>
                <a:ext cx="2362199" cy="1025142"/>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chemeClr val="tx1"/>
                    </a:solidFill>
                    <a:effectLst/>
                    <a:uLnTx/>
                    <a:uFillTx/>
                  </a:rPr>
                  <a:t>Deploy</a:t>
                </a:r>
              </a:p>
            </p:txBody>
          </p:sp>
          <p:grpSp>
            <p:nvGrpSpPr>
              <p:cNvPr id="8" name="Group 7"/>
              <p:cNvGrpSpPr/>
              <p:nvPr/>
            </p:nvGrpSpPr>
            <p:grpSpPr>
              <a:xfrm>
                <a:off x="2036888" y="4019711"/>
                <a:ext cx="674063" cy="687177"/>
                <a:chOff x="4792532" y="720373"/>
                <a:chExt cx="825006" cy="79547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96691" y="720373"/>
                  <a:ext cx="408274" cy="571583"/>
                </a:xfrm>
                <a:prstGeom prst="rect">
                  <a:avLst/>
                </a:prstGeom>
              </p:spPr>
            </p:pic>
            <p:sp>
              <p:nvSpPr>
                <p:cNvPr id="59" name="TextBox 58"/>
                <p:cNvSpPr txBox="1"/>
                <p:nvPr/>
              </p:nvSpPr>
              <p:spPr>
                <a:xfrm>
                  <a:off x="4792532" y="1360220"/>
                  <a:ext cx="825006" cy="15563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ysClr val="windowText" lastClr="000000"/>
                      </a:solidFill>
                      <a:effectLst/>
                      <a:uLnTx/>
                      <a:uFillTx/>
                    </a:rPr>
                    <a:t>AWS Elastic Beanstalk</a:t>
                  </a:r>
                </a:p>
              </p:txBody>
            </p:sp>
          </p:grpSp>
        </p:grpSp>
        <p:sp>
          <p:nvSpPr>
            <p:cNvPr id="85" name="TextBox 84"/>
            <p:cNvSpPr txBox="1"/>
            <p:nvPr/>
          </p:nvSpPr>
          <p:spPr>
            <a:xfrm>
              <a:off x="1012648" y="3375725"/>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Deploy to the target environment</a:t>
              </a:r>
            </a:p>
          </p:txBody>
        </p:sp>
      </p:grpSp>
      <p:grpSp>
        <p:nvGrpSpPr>
          <p:cNvPr id="15" name="Group 14"/>
          <p:cNvGrpSpPr/>
          <p:nvPr/>
        </p:nvGrpSpPr>
        <p:grpSpPr>
          <a:xfrm>
            <a:off x="974711" y="4107620"/>
            <a:ext cx="1771649" cy="768857"/>
            <a:chOff x="974711" y="4107620"/>
            <a:chExt cx="1771649" cy="768857"/>
          </a:xfrm>
        </p:grpSpPr>
        <p:sp>
          <p:nvSpPr>
            <p:cNvPr id="151" name="Rounded Rectangle 150"/>
            <p:cNvSpPr/>
            <p:nvPr/>
          </p:nvSpPr>
          <p:spPr>
            <a:xfrm>
              <a:off x="974711" y="4107620"/>
              <a:ext cx="1771649" cy="76885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err="1">
                  <a:ln>
                    <a:noFill/>
                  </a:ln>
                  <a:solidFill>
                    <a:schemeClr val="tx1"/>
                  </a:solidFill>
                  <a:effectLst/>
                  <a:uLnTx/>
                  <a:uFillTx/>
                </a:rPr>
                <a:t>LoadTest</a:t>
              </a:r>
              <a:endParaRPr kumimoji="0" lang="en-US" sz="1200" b="1" i="0" u="sng" strike="noStrike" kern="0" cap="none" spc="0" normalizeH="0" baseline="0" noProof="0" dirty="0">
                <a:ln>
                  <a:noFill/>
                </a:ln>
                <a:solidFill>
                  <a:schemeClr val="tx1"/>
                </a:solidFill>
                <a:effectLst/>
                <a:uLnTx/>
                <a:uFillTx/>
              </a:endParaRPr>
            </a:p>
          </p:txBody>
        </p:sp>
        <p:sp>
          <p:nvSpPr>
            <p:cNvPr id="86" name="TextBox 85"/>
            <p:cNvSpPr txBox="1"/>
            <p:nvPr/>
          </p:nvSpPr>
          <p:spPr>
            <a:xfrm>
              <a:off x="1021746" y="4375414"/>
              <a:ext cx="86232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ysClr val="windowText" lastClr="000000"/>
                  </a:solidFill>
                  <a:effectLst/>
                  <a:uLnTx/>
                  <a:uFillTx/>
                </a:rPr>
                <a:t>Execute automated load tests</a:t>
              </a:r>
            </a:p>
          </p:txBody>
        </p:sp>
      </p:grpSp>
      <p:sp>
        <p:nvSpPr>
          <p:cNvPr id="87" name="Title 1"/>
          <p:cNvSpPr>
            <a:spLocks noGrp="1"/>
          </p:cNvSpPr>
          <p:nvPr>
            <p:ph type="title"/>
          </p:nvPr>
        </p:nvSpPr>
        <p:spPr>
          <a:xfrm>
            <a:off x="839268" y="8018"/>
            <a:ext cx="7358982" cy="568220"/>
          </a:xfrm>
        </p:spPr>
        <p:txBody>
          <a:bodyPr/>
          <a:lstStyle/>
          <a:p>
            <a:r>
              <a:rPr lang="en-US" dirty="0"/>
              <a:t>Today’s Goal: Full AWS </a:t>
            </a:r>
            <a:r>
              <a:rPr lang="en-US" dirty="0" err="1"/>
              <a:t>CodePipeline</a:t>
            </a:r>
            <a:r>
              <a:rPr lang="en-US" dirty="0"/>
              <a:t> Demo!</a:t>
            </a:r>
          </a:p>
        </p:txBody>
      </p:sp>
      <p:sp>
        <p:nvSpPr>
          <p:cNvPr id="95" name="Rounded Rectangle 94"/>
          <p:cNvSpPr/>
          <p:nvPr/>
        </p:nvSpPr>
        <p:spPr>
          <a:xfrm>
            <a:off x="8250523" y="4192892"/>
            <a:ext cx="701900" cy="448198"/>
          </a:xfrm>
          <a:prstGeom prst="round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Perf Demo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ysClr val="windowText" lastClr="000000"/>
                </a:solidFill>
                <a:effectLst/>
                <a:uLnTx/>
                <a:uFillTx/>
              </a:rPr>
              <a:t>(</a:t>
            </a:r>
            <a:r>
              <a:rPr kumimoji="0" lang="en-US" sz="800" b="1" i="0" u="none" strike="noStrike" kern="0" cap="none" spc="0" normalizeH="0" baseline="0" noProof="0" dirty="0" err="1">
                <a:ln>
                  <a:noFill/>
                </a:ln>
                <a:solidFill>
                  <a:sysClr val="windowText" lastClr="000000"/>
                </a:solidFill>
                <a:effectLst/>
                <a:uLnTx/>
                <a:uFillTx/>
              </a:rPr>
              <a:t>mySQL</a:t>
            </a:r>
            <a:r>
              <a:rPr kumimoji="0" lang="en-US" sz="800" b="1" i="0" u="none" strike="noStrike" kern="0" cap="none" spc="0" normalizeH="0" baseline="0" noProof="0" dirty="0">
                <a:ln>
                  <a:noFill/>
                </a:ln>
                <a:solidFill>
                  <a:sysClr val="windowText" lastClr="000000"/>
                </a:solidFill>
                <a:effectLst/>
                <a:uLnTx/>
                <a:uFillTx/>
              </a:rPr>
              <a:t>)</a:t>
            </a:r>
          </a:p>
        </p:txBody>
      </p:sp>
      <p:pic>
        <p:nvPicPr>
          <p:cNvPr id="16" name="Picture 7" descr="image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8347" y="1085841"/>
            <a:ext cx="745887" cy="58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p:cNvPicPr>
            <a:picLocks noChangeAspect="1"/>
          </p:cNvPicPr>
          <p:nvPr/>
        </p:nvPicPr>
        <p:blipFill>
          <a:blip r:embed="rId13"/>
          <a:stretch>
            <a:fillRect/>
          </a:stretch>
        </p:blipFill>
        <p:spPr>
          <a:xfrm>
            <a:off x="4722423" y="3763622"/>
            <a:ext cx="870308" cy="295873"/>
          </a:xfrm>
          <a:prstGeom prst="rect">
            <a:avLst/>
          </a:prstGeom>
        </p:spPr>
      </p:pic>
      <p:pic>
        <p:nvPicPr>
          <p:cNvPr id="92" name="Picture 91"/>
          <p:cNvPicPr>
            <a:picLocks noChangeAspect="1"/>
          </p:cNvPicPr>
          <p:nvPr/>
        </p:nvPicPr>
        <p:blipFill>
          <a:blip r:embed="rId13"/>
          <a:stretch>
            <a:fillRect/>
          </a:stretch>
        </p:blipFill>
        <p:spPr>
          <a:xfrm>
            <a:off x="1844865" y="4355539"/>
            <a:ext cx="748571" cy="254487"/>
          </a:xfrm>
          <a:prstGeom prst="rect">
            <a:avLst/>
          </a:prstGeom>
        </p:spPr>
      </p:pic>
    </p:spTree>
    <p:extLst>
      <p:ext uri="{BB962C8B-B14F-4D97-AF65-F5344CB8AC3E}">
        <p14:creationId xmlns:p14="http://schemas.microsoft.com/office/powerpoint/2010/main" val="438773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27571"/>
            <a:ext cx="8928992" cy="568220"/>
          </a:xfrm>
        </p:spPr>
        <p:txBody>
          <a:bodyPr>
            <a:normAutofit fontScale="90000"/>
          </a:bodyPr>
          <a:lstStyle/>
          <a:p>
            <a:r>
              <a:rPr lang="de-AT" dirty="0"/>
              <a:t>Dynatrace: Automatic </a:t>
            </a:r>
            <a:r>
              <a:rPr lang="de-AT" b="1" i="1" dirty="0">
                <a:solidFill>
                  <a:srgbClr val="00B050"/>
                </a:solidFill>
              </a:rPr>
              <a:t>Performance Analysis Across Load Tests</a:t>
            </a:r>
          </a:p>
        </p:txBody>
      </p:sp>
      <p:pic>
        <p:nvPicPr>
          <p:cNvPr id="4" name="Picture 3"/>
          <p:cNvPicPr>
            <a:picLocks noChangeAspect="1"/>
          </p:cNvPicPr>
          <p:nvPr/>
        </p:nvPicPr>
        <p:blipFill rotWithShape="1">
          <a:blip r:embed="rId3"/>
          <a:srcRect t="61370" r="62486" b="24712"/>
          <a:stretch/>
        </p:blipFill>
        <p:spPr>
          <a:xfrm>
            <a:off x="350421" y="895791"/>
            <a:ext cx="1130976" cy="794133"/>
          </a:xfrm>
          <a:prstGeom prst="rect">
            <a:avLst/>
          </a:prstGeom>
        </p:spPr>
      </p:pic>
      <p:pic>
        <p:nvPicPr>
          <p:cNvPr id="5" name="Picture 2" descr="https://community.dynatrace.com/community/download/attachments/185769613/WSC_RegressionTestComparison.png?version=1&amp;modificationDate=1450289421873&amp;api=v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0613" y="2008439"/>
            <a:ext cx="5404420" cy="2651543"/>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rot="17205867" flipV="1">
            <a:off x="6879356" y="2294268"/>
            <a:ext cx="1147612" cy="333615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de-DE" sz="2000" dirty="0"/>
              <a:t>Auto Regressions and Root Cause Analysis across Tests</a:t>
            </a:r>
            <a:endParaRPr lang="de-AT" sz="2000" dirty="0"/>
          </a:p>
        </p:txBody>
      </p:sp>
      <p:sp>
        <p:nvSpPr>
          <p:cNvPr id="8" name="Right Arrow 7"/>
          <p:cNvSpPr/>
          <p:nvPr/>
        </p:nvSpPr>
        <p:spPr>
          <a:xfrm>
            <a:off x="1598520" y="1035854"/>
            <a:ext cx="76238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8194" name="Picture 2" descr="Image result for apic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5054" y="816419"/>
            <a:ext cx="989308" cy="34530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jmeter ic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2083" b="30759"/>
          <a:stretch/>
        </p:blipFill>
        <p:spPr bwMode="auto">
          <a:xfrm>
            <a:off x="2422358" y="1246342"/>
            <a:ext cx="960464" cy="356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3659566" y="881409"/>
            <a:ext cx="1840741" cy="217821"/>
          </a:xfrm>
          <a:prstGeom prst="rect">
            <a:avLst/>
          </a:prstGeom>
        </p:spPr>
      </p:pic>
      <p:pic>
        <p:nvPicPr>
          <p:cNvPr id="8204" name="Picture 12" descr="Image result for hp load runner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5994" y="1215548"/>
            <a:ext cx="409851" cy="40985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seleniu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01177" y="1199734"/>
            <a:ext cx="541646" cy="49019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soapui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29722" y="1172834"/>
            <a:ext cx="462356" cy="462356"/>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neotys icon"/>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4242" b="28024"/>
          <a:stretch/>
        </p:blipFill>
        <p:spPr bwMode="auto">
          <a:xfrm>
            <a:off x="5829073" y="822753"/>
            <a:ext cx="959552" cy="305355"/>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15556" y="1192443"/>
            <a:ext cx="545113" cy="5070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dynatrace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61110" y="956999"/>
            <a:ext cx="1731747" cy="485469"/>
          </a:xfrm>
          <a:prstGeom prst="rect">
            <a:avLst/>
          </a:prstGeom>
          <a:noFill/>
          <a:extLst>
            <a:ext uri="{909E8E84-426E-40DD-AFC4-6F175D3DCCD1}">
              <a14:hiddenFill xmlns:a14="http://schemas.microsoft.com/office/drawing/2010/main">
                <a:solidFill>
                  <a:srgbClr val="FFFFFF"/>
                </a:solidFill>
              </a14:hiddenFill>
            </a:ext>
          </a:extLst>
        </p:spPr>
      </p:pic>
      <p:sp>
        <p:nvSpPr>
          <p:cNvPr id="21" name="Plus 20"/>
          <p:cNvSpPr/>
          <p:nvPr/>
        </p:nvSpPr>
        <p:spPr>
          <a:xfrm>
            <a:off x="6899992" y="1005701"/>
            <a:ext cx="437604" cy="391147"/>
          </a:xfrm>
          <a:prstGeom prst="mathPlus">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AT"/>
          </a:p>
        </p:txBody>
      </p:sp>
      <p:sp>
        <p:nvSpPr>
          <p:cNvPr id="22" name="Down Arrow 21"/>
          <p:cNvSpPr/>
          <p:nvPr/>
        </p:nvSpPr>
        <p:spPr>
          <a:xfrm>
            <a:off x="4579936" y="1689924"/>
            <a:ext cx="484632" cy="405202"/>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pic>
        <p:nvPicPr>
          <p:cNvPr id="12" name="Picture 11"/>
          <p:cNvPicPr>
            <a:picLocks noChangeAspect="1"/>
          </p:cNvPicPr>
          <p:nvPr/>
        </p:nvPicPr>
        <p:blipFill>
          <a:blip r:embed="rId14"/>
          <a:stretch>
            <a:fillRect/>
          </a:stretch>
        </p:blipFill>
        <p:spPr>
          <a:xfrm>
            <a:off x="350421" y="3506545"/>
            <a:ext cx="1133633" cy="790685"/>
          </a:xfrm>
          <a:prstGeom prst="rect">
            <a:avLst/>
          </a:prstGeom>
        </p:spPr>
      </p:pic>
      <p:sp>
        <p:nvSpPr>
          <p:cNvPr id="24" name="Down Arrow 23"/>
          <p:cNvSpPr/>
          <p:nvPr/>
        </p:nvSpPr>
        <p:spPr>
          <a:xfrm rot="5400000">
            <a:off x="1570017" y="3587324"/>
            <a:ext cx="484632" cy="62912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sp>
        <p:nvSpPr>
          <p:cNvPr id="3" name="TextBox 2"/>
          <p:cNvSpPr txBox="1"/>
          <p:nvPr/>
        </p:nvSpPr>
        <p:spPr>
          <a:xfrm>
            <a:off x="2373886" y="4805799"/>
            <a:ext cx="5231560" cy="3077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defPPr>
              <a:defRPr lang="en-US"/>
            </a:defPPr>
            <a:lvl1pP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AT" dirty="0"/>
              <a:t>Learn more @ https://www.dynatrace.com/capabilities/load-testing/</a:t>
            </a:r>
          </a:p>
        </p:txBody>
      </p:sp>
    </p:spTree>
    <p:extLst>
      <p:ext uri="{BB962C8B-B14F-4D97-AF65-F5344CB8AC3E}">
        <p14:creationId xmlns:p14="http://schemas.microsoft.com/office/powerpoint/2010/main" val="313230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par>
                                <p:cTn id="11" presetID="10"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fade">
                                      <p:cBhvr>
                                        <p:cTn id="13" dur="500"/>
                                        <p:tgtEl>
                                          <p:spTgt spid="819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8204"/>
                                        </p:tgtEl>
                                        <p:attrNameLst>
                                          <p:attrName>style.visibility</p:attrName>
                                        </p:attrNameLst>
                                      </p:cBhvr>
                                      <p:to>
                                        <p:strVal val="visible"/>
                                      </p:to>
                                    </p:set>
                                    <p:animEffect transition="in" filter="fade">
                                      <p:cBhvr>
                                        <p:cTn id="19" dur="500"/>
                                        <p:tgtEl>
                                          <p:spTgt spid="8204"/>
                                        </p:tgtEl>
                                      </p:cBhvr>
                                    </p:animEffect>
                                  </p:childTnLst>
                                </p:cTn>
                              </p:par>
                              <p:par>
                                <p:cTn id="20" presetID="10" presetClass="entr" presetSubtype="0" fill="hold" nodeType="withEffect">
                                  <p:stCondLst>
                                    <p:cond delay="0"/>
                                  </p:stCondLst>
                                  <p:childTnLst>
                                    <p:set>
                                      <p:cBhvr>
                                        <p:cTn id="21" dur="1" fill="hold">
                                          <p:stCondLst>
                                            <p:cond delay="0"/>
                                          </p:stCondLst>
                                        </p:cTn>
                                        <p:tgtEl>
                                          <p:spTgt spid="8206"/>
                                        </p:tgtEl>
                                        <p:attrNameLst>
                                          <p:attrName>style.visibility</p:attrName>
                                        </p:attrNameLst>
                                      </p:cBhvr>
                                      <p:to>
                                        <p:strVal val="visible"/>
                                      </p:to>
                                    </p:set>
                                    <p:animEffect transition="in" filter="fade">
                                      <p:cBhvr>
                                        <p:cTn id="22" dur="500"/>
                                        <p:tgtEl>
                                          <p:spTgt spid="8206"/>
                                        </p:tgtEl>
                                      </p:cBhvr>
                                    </p:animEffect>
                                  </p:childTnLst>
                                </p:cTn>
                              </p:par>
                              <p:par>
                                <p:cTn id="23" presetID="10" presetClass="entr" presetSubtype="0" fill="hold" nodeType="withEffect">
                                  <p:stCondLst>
                                    <p:cond delay="0"/>
                                  </p:stCondLst>
                                  <p:childTnLst>
                                    <p:set>
                                      <p:cBhvr>
                                        <p:cTn id="24" dur="1" fill="hold">
                                          <p:stCondLst>
                                            <p:cond delay="0"/>
                                          </p:stCondLst>
                                        </p:cTn>
                                        <p:tgtEl>
                                          <p:spTgt spid="8208"/>
                                        </p:tgtEl>
                                        <p:attrNameLst>
                                          <p:attrName>style.visibility</p:attrName>
                                        </p:attrNameLst>
                                      </p:cBhvr>
                                      <p:to>
                                        <p:strVal val="visible"/>
                                      </p:to>
                                    </p:set>
                                    <p:animEffect transition="in" filter="fade">
                                      <p:cBhvr>
                                        <p:cTn id="25" dur="500"/>
                                        <p:tgtEl>
                                          <p:spTgt spid="8208"/>
                                        </p:tgtEl>
                                      </p:cBhvr>
                                    </p:animEffect>
                                  </p:childTnLst>
                                </p:cTn>
                              </p:par>
                              <p:par>
                                <p:cTn id="26" presetID="10" presetClass="entr" presetSubtype="0" fill="hold" nodeType="withEffect">
                                  <p:stCondLst>
                                    <p:cond delay="0"/>
                                  </p:stCondLst>
                                  <p:childTnLst>
                                    <p:set>
                                      <p:cBhvr>
                                        <p:cTn id="27" dur="1" fill="hold">
                                          <p:stCondLst>
                                            <p:cond delay="0"/>
                                          </p:stCondLst>
                                        </p:cTn>
                                        <p:tgtEl>
                                          <p:spTgt spid="8210"/>
                                        </p:tgtEl>
                                        <p:attrNameLst>
                                          <p:attrName>style.visibility</p:attrName>
                                        </p:attrNameLst>
                                      </p:cBhvr>
                                      <p:to>
                                        <p:strVal val="visible"/>
                                      </p:to>
                                    </p:set>
                                    <p:animEffect transition="in" filter="fade">
                                      <p:cBhvr>
                                        <p:cTn id="28" dur="500"/>
                                        <p:tgtEl>
                                          <p:spTgt spid="8210"/>
                                        </p:tgtEl>
                                      </p:cBhvr>
                                    </p:animEffect>
                                  </p:childTnLst>
                                </p:cTn>
                              </p:par>
                              <p:par>
                                <p:cTn id="29" presetID="10" presetClass="entr" presetSubtype="0" fill="hold" nodeType="withEffect">
                                  <p:stCondLst>
                                    <p:cond delay="0"/>
                                  </p:stCondLst>
                                  <p:childTnLst>
                                    <p:set>
                                      <p:cBhvr>
                                        <p:cTn id="30" dur="1" fill="hold">
                                          <p:stCondLst>
                                            <p:cond delay="0"/>
                                          </p:stCondLst>
                                        </p:cTn>
                                        <p:tgtEl>
                                          <p:spTgt spid="8212"/>
                                        </p:tgtEl>
                                        <p:attrNameLst>
                                          <p:attrName>style.visibility</p:attrName>
                                        </p:attrNameLst>
                                      </p:cBhvr>
                                      <p:to>
                                        <p:strVal val="visible"/>
                                      </p:to>
                                    </p:set>
                                    <p:animEffect transition="in" filter="fade">
                                      <p:cBhvr>
                                        <p:cTn id="31" dur="500"/>
                                        <p:tgtEl>
                                          <p:spTgt spid="82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1" grpId="0" animBg="1"/>
      <p:bldP spid="22" grpId="0" animBg="1"/>
      <p:bldP spid="24"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078588" y="2123030"/>
            <a:ext cx="1000265" cy="657317"/>
          </a:xfrm>
          <a:prstGeom prst="rect">
            <a:avLst/>
          </a:prstGeom>
        </p:spPr>
      </p:pic>
      <p:sp>
        <p:nvSpPr>
          <p:cNvPr id="2" name="Title 1"/>
          <p:cNvSpPr>
            <a:spLocks noGrp="1"/>
          </p:cNvSpPr>
          <p:nvPr>
            <p:ph type="title"/>
          </p:nvPr>
        </p:nvSpPr>
        <p:spPr>
          <a:xfrm>
            <a:off x="179512" y="327571"/>
            <a:ext cx="8784976" cy="568220"/>
          </a:xfrm>
        </p:spPr>
        <p:txBody>
          <a:bodyPr>
            <a:normAutofit/>
          </a:bodyPr>
          <a:lstStyle/>
          <a:p>
            <a:r>
              <a:rPr lang="de-AT" dirty="0"/>
              <a:t>AWS + Dynatrace =&gt; </a:t>
            </a:r>
            <a:r>
              <a:rPr lang="de-AT" b="1" i="1" dirty="0">
                <a:solidFill>
                  <a:srgbClr val="00B050"/>
                </a:solidFill>
              </a:rPr>
              <a:t>Faster Lead Times, Better Quality</a:t>
            </a:r>
          </a:p>
        </p:txBody>
      </p:sp>
      <p:pic>
        <p:nvPicPr>
          <p:cNvPr id="4" name="Picture 3"/>
          <p:cNvPicPr>
            <a:picLocks noChangeAspect="1"/>
          </p:cNvPicPr>
          <p:nvPr/>
        </p:nvPicPr>
        <p:blipFill rotWithShape="1">
          <a:blip r:embed="rId4"/>
          <a:srcRect r="53732" b="79574"/>
          <a:stretch/>
        </p:blipFill>
        <p:spPr>
          <a:xfrm>
            <a:off x="2987824" y="1297121"/>
            <a:ext cx="2664296" cy="811863"/>
          </a:xfrm>
          <a:prstGeom prst="rect">
            <a:avLst/>
          </a:prstGeom>
        </p:spPr>
      </p:pic>
      <p:sp>
        <p:nvSpPr>
          <p:cNvPr id="9" name="Right Brace 8"/>
          <p:cNvSpPr/>
          <p:nvPr/>
        </p:nvSpPr>
        <p:spPr>
          <a:xfrm rot="5400000">
            <a:off x="4168972" y="3255598"/>
            <a:ext cx="222554" cy="2311696"/>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de-AT"/>
          </a:p>
        </p:txBody>
      </p:sp>
      <p:sp>
        <p:nvSpPr>
          <p:cNvPr id="10" name="Right Brace 9"/>
          <p:cNvSpPr/>
          <p:nvPr/>
        </p:nvSpPr>
        <p:spPr>
          <a:xfrm rot="16200000">
            <a:off x="4185505" y="167558"/>
            <a:ext cx="216024" cy="228515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de-AT"/>
          </a:p>
        </p:txBody>
      </p:sp>
      <p:sp>
        <p:nvSpPr>
          <p:cNvPr id="11" name="TextBox 10"/>
          <p:cNvSpPr txBox="1"/>
          <p:nvPr/>
        </p:nvSpPr>
        <p:spPr>
          <a:xfrm>
            <a:off x="2195736" y="4659982"/>
            <a:ext cx="4516108" cy="369332"/>
          </a:xfrm>
          <a:prstGeom prst="rect">
            <a:avLst/>
          </a:prstGeom>
          <a:noFill/>
        </p:spPr>
        <p:txBody>
          <a:bodyPr wrap="none" rtlCol="0">
            <a:spAutoFit/>
          </a:bodyPr>
          <a:lstStyle/>
          <a:p>
            <a:r>
              <a:rPr lang="de-AT" dirty="0">
                <a:solidFill>
                  <a:srgbClr val="00B050"/>
                </a:solidFill>
              </a:rPr>
              <a:t>Keeping Optimal Lead Times with Many Builds</a:t>
            </a:r>
          </a:p>
        </p:txBody>
      </p:sp>
      <p:sp>
        <p:nvSpPr>
          <p:cNvPr id="12" name="TextBox 11"/>
          <p:cNvSpPr txBox="1"/>
          <p:nvPr/>
        </p:nvSpPr>
        <p:spPr>
          <a:xfrm>
            <a:off x="2699792" y="801357"/>
            <a:ext cx="4151073" cy="369332"/>
          </a:xfrm>
          <a:prstGeom prst="rect">
            <a:avLst/>
          </a:prstGeom>
          <a:noFill/>
        </p:spPr>
        <p:txBody>
          <a:bodyPr wrap="none" rtlCol="0">
            <a:spAutoFit/>
          </a:bodyPr>
          <a:lstStyle/>
          <a:p>
            <a:r>
              <a:rPr lang="de-AT" dirty="0">
                <a:solidFill>
                  <a:srgbClr val="00B050"/>
                </a:solidFill>
              </a:rPr>
              <a:t>Optimal Lead Time with 1 Build in Pipeline</a:t>
            </a:r>
          </a:p>
        </p:txBody>
      </p:sp>
      <p:sp>
        <p:nvSpPr>
          <p:cNvPr id="13" name="Multiply 12"/>
          <p:cNvSpPr/>
          <p:nvPr/>
        </p:nvSpPr>
        <p:spPr>
          <a:xfrm>
            <a:off x="3361932" y="2207240"/>
            <a:ext cx="433579" cy="527030"/>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pic>
        <p:nvPicPr>
          <p:cNvPr id="15" name="Picture 14"/>
          <p:cNvPicPr>
            <a:picLocks noChangeAspect="1"/>
          </p:cNvPicPr>
          <p:nvPr/>
        </p:nvPicPr>
        <p:blipFill>
          <a:blip r:embed="rId5"/>
          <a:stretch>
            <a:fillRect/>
          </a:stretch>
        </p:blipFill>
        <p:spPr>
          <a:xfrm>
            <a:off x="3127837" y="2843636"/>
            <a:ext cx="1743318" cy="666843"/>
          </a:xfrm>
          <a:prstGeom prst="rect">
            <a:avLst/>
          </a:prstGeom>
        </p:spPr>
      </p:pic>
      <p:sp>
        <p:nvSpPr>
          <p:cNvPr id="16" name="Multiply 15"/>
          <p:cNvSpPr/>
          <p:nvPr/>
        </p:nvSpPr>
        <p:spPr>
          <a:xfrm>
            <a:off x="4078853" y="2937352"/>
            <a:ext cx="433579" cy="527030"/>
          </a:xfrm>
          <a:prstGeom prst="mathMultipl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AT"/>
          </a:p>
        </p:txBody>
      </p:sp>
      <p:pic>
        <p:nvPicPr>
          <p:cNvPr id="17" name="Picture 16"/>
          <p:cNvPicPr>
            <a:picLocks noChangeAspect="1"/>
          </p:cNvPicPr>
          <p:nvPr/>
        </p:nvPicPr>
        <p:blipFill rotWithShape="1">
          <a:blip r:embed="rId4"/>
          <a:srcRect r="53732" b="79574"/>
          <a:stretch/>
        </p:blipFill>
        <p:spPr>
          <a:xfrm>
            <a:off x="3005628" y="3523779"/>
            <a:ext cx="2664296" cy="811863"/>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98371" y="1407170"/>
            <a:ext cx="648072" cy="576064"/>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7140839" y="801357"/>
            <a:ext cx="1357744" cy="369332"/>
          </a:xfrm>
          <a:prstGeom prst="rect">
            <a:avLst/>
          </a:prstGeom>
          <a:noFill/>
        </p:spPr>
        <p:txBody>
          <a:bodyPr wrap="none" rtlCol="0">
            <a:spAutoFit/>
          </a:bodyPr>
          <a:lstStyle/>
          <a:p>
            <a:r>
              <a:rPr lang="de-AT" dirty="0">
                <a:solidFill>
                  <a:srgbClr val="00B050"/>
                </a:solidFill>
              </a:rPr>
              <a:t>Happy Users</a:t>
            </a:r>
          </a:p>
        </p:txBody>
      </p: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98371" y="3641678"/>
            <a:ext cx="648072" cy="576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4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Get Started with 3 Simple Steps</a:t>
            </a:r>
          </a:p>
        </p:txBody>
      </p:sp>
      <p:pic>
        <p:nvPicPr>
          <p:cNvPr id="4" name="Picture 3"/>
          <p:cNvPicPr>
            <a:picLocks noChangeAspect="1"/>
          </p:cNvPicPr>
          <p:nvPr/>
        </p:nvPicPr>
        <p:blipFill rotWithShape="1">
          <a:blip r:embed="rId2"/>
          <a:srcRect r="53732" b="79574"/>
          <a:stretch/>
        </p:blipFill>
        <p:spPr>
          <a:xfrm>
            <a:off x="3162661" y="771550"/>
            <a:ext cx="2664296" cy="811863"/>
          </a:xfrm>
          <a:prstGeom prst="rect">
            <a:avLst/>
          </a:prstGeom>
        </p:spPr>
      </p:pic>
      <p:sp>
        <p:nvSpPr>
          <p:cNvPr id="5" name="TextBox 4"/>
          <p:cNvSpPr txBox="1"/>
          <p:nvPr/>
        </p:nvSpPr>
        <p:spPr>
          <a:xfrm>
            <a:off x="179511" y="1707654"/>
            <a:ext cx="2687933"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de-AT" dirty="0"/>
              <a:t>Step #1: License</a:t>
            </a:r>
          </a:p>
          <a:p>
            <a:pPr algn="ctr"/>
            <a:r>
              <a:rPr lang="de-AT" dirty="0"/>
              <a:t>http://bit.ly/dtpersonal</a:t>
            </a:r>
          </a:p>
        </p:txBody>
      </p:sp>
      <p:sp>
        <p:nvSpPr>
          <p:cNvPr id="6" name="TextBox 5"/>
          <p:cNvSpPr txBox="1"/>
          <p:nvPr/>
        </p:nvSpPr>
        <p:spPr>
          <a:xfrm>
            <a:off x="3203848" y="1701421"/>
            <a:ext cx="252028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de-AT" dirty="0"/>
              <a:t>Step #2: Learn</a:t>
            </a:r>
          </a:p>
          <a:p>
            <a:pPr algn="ctr"/>
            <a:r>
              <a:rPr lang="de-AT" dirty="0"/>
              <a:t>http://bit.ly/dttutorials</a:t>
            </a:r>
          </a:p>
        </p:txBody>
      </p:sp>
      <p:sp>
        <p:nvSpPr>
          <p:cNvPr id="7" name="TextBox 6"/>
          <p:cNvSpPr txBox="1"/>
          <p:nvPr/>
        </p:nvSpPr>
        <p:spPr>
          <a:xfrm>
            <a:off x="5940152" y="1701420"/>
            <a:ext cx="301069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de-AT" dirty="0"/>
              <a:t>Step #3: Expand</a:t>
            </a:r>
          </a:p>
          <a:p>
            <a:pPr algn="ctr"/>
            <a:r>
              <a:rPr lang="de-AT" dirty="0"/>
              <a:t>https://github.com/Dynatrace</a:t>
            </a:r>
          </a:p>
        </p:txBody>
      </p:sp>
      <p:pic>
        <p:nvPicPr>
          <p:cNvPr id="8" name="Picture 7"/>
          <p:cNvPicPr>
            <a:picLocks noChangeAspect="1"/>
          </p:cNvPicPr>
          <p:nvPr/>
        </p:nvPicPr>
        <p:blipFill>
          <a:blip r:embed="rId3"/>
          <a:stretch>
            <a:fillRect/>
          </a:stretch>
        </p:blipFill>
        <p:spPr>
          <a:xfrm>
            <a:off x="107504" y="2643758"/>
            <a:ext cx="2759941" cy="176780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3272826" y="2649112"/>
            <a:ext cx="2382323" cy="179327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6156176" y="2678638"/>
            <a:ext cx="2445344" cy="1194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011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1211080" y="1440724"/>
            <a:ext cx="6529272" cy="2334924"/>
          </a:xfrm>
          <a:prstGeom prst="rect">
            <a:avLst/>
          </a:prstGeom>
        </p:spPr>
      </p:pic>
      <p:pic>
        <p:nvPicPr>
          <p:cNvPr id="6" name="Picture 5"/>
          <p:cNvPicPr>
            <a:picLocks noChangeAspect="1"/>
          </p:cNvPicPr>
          <p:nvPr/>
        </p:nvPicPr>
        <p:blipFill rotWithShape="1">
          <a:blip r:embed="rId4"/>
          <a:srcRect l="7371" t="15867" r="7851" b="18028"/>
          <a:stretch/>
        </p:blipFill>
        <p:spPr>
          <a:xfrm>
            <a:off x="2677854" y="3865861"/>
            <a:ext cx="3312369" cy="792088"/>
          </a:xfrm>
          <a:prstGeom prst="rect">
            <a:avLst/>
          </a:prstGeom>
        </p:spPr>
      </p:pic>
      <p:pic>
        <p:nvPicPr>
          <p:cNvPr id="7" name="Picture 1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850" y="3878509"/>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3789" y="3903432"/>
            <a:ext cx="754516" cy="754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Image result for aws codecommi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468" r="28041"/>
          <a:stretch/>
        </p:blipFill>
        <p:spPr bwMode="auto">
          <a:xfrm>
            <a:off x="5983950" y="3865861"/>
            <a:ext cx="719839" cy="7774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9512" y="327571"/>
            <a:ext cx="8784976" cy="568220"/>
          </a:xfrm>
        </p:spPr>
        <p:txBody>
          <a:bodyPr>
            <a:normAutofit fontScale="90000"/>
          </a:bodyPr>
          <a:lstStyle/>
          <a:p>
            <a:r>
              <a:rPr lang="de-AT" b="1" i="1" dirty="0"/>
              <a:t>AWS DevOps Pipeline</a:t>
            </a:r>
            <a:r>
              <a:rPr lang="de-AT" dirty="0"/>
              <a:t>: Manual Approval and Regression Detection </a:t>
            </a:r>
            <a:r>
              <a:rPr lang="de-AT" b="1" i="1" dirty="0"/>
              <a:t>doesn‘t scale</a:t>
            </a:r>
          </a:p>
        </p:txBody>
      </p:sp>
      <p:sp>
        <p:nvSpPr>
          <p:cNvPr id="3" name="Left Arrow 2"/>
          <p:cNvSpPr/>
          <p:nvPr/>
        </p:nvSpPr>
        <p:spPr>
          <a:xfrm>
            <a:off x="5940152" y="1491630"/>
            <a:ext cx="1748918" cy="588035"/>
          </a:xfrm>
          <a:prstGeom prst="lef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AT" dirty="0"/>
              <a:t>Bottleneck</a:t>
            </a:r>
          </a:p>
        </p:txBody>
      </p:sp>
    </p:spTree>
    <p:extLst>
      <p:ext uri="{BB962C8B-B14F-4D97-AF65-F5344CB8AC3E}">
        <p14:creationId xmlns:p14="http://schemas.microsoft.com/office/powerpoint/2010/main" val="3866658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27571"/>
            <a:ext cx="8352927" cy="568220"/>
          </a:xfrm>
        </p:spPr>
        <p:txBody>
          <a:bodyPr>
            <a:normAutofit fontScale="90000"/>
          </a:bodyPr>
          <a:lstStyle/>
          <a:p>
            <a:r>
              <a:rPr lang="de-AT" b="1" i="1" dirty="0"/>
              <a:t>AWS + Dynatrace</a:t>
            </a:r>
            <a:r>
              <a:rPr lang="de-AT" dirty="0"/>
              <a:t>: Automatically Detect Architectural, Performance and Scalability Regressions</a:t>
            </a:r>
          </a:p>
        </p:txBody>
      </p:sp>
      <p:pic>
        <p:nvPicPr>
          <p:cNvPr id="11" name="Picture 10"/>
          <p:cNvPicPr>
            <a:picLocks noChangeAspect="1"/>
          </p:cNvPicPr>
          <p:nvPr/>
        </p:nvPicPr>
        <p:blipFill>
          <a:blip r:embed="rId3"/>
          <a:stretch>
            <a:fillRect/>
          </a:stretch>
        </p:blipFill>
        <p:spPr>
          <a:xfrm>
            <a:off x="1174564" y="1347614"/>
            <a:ext cx="6485194" cy="2335527"/>
          </a:xfrm>
          <a:prstGeom prst="rect">
            <a:avLst/>
          </a:prstGeom>
        </p:spPr>
      </p:pic>
      <p:pic>
        <p:nvPicPr>
          <p:cNvPr id="13" name="Picture 2" descr="Image result for dynatra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815663"/>
            <a:ext cx="3272933" cy="917517"/>
          </a:xfrm>
          <a:prstGeom prst="rect">
            <a:avLst/>
          </a:prstGeom>
          <a:noFill/>
          <a:extLst>
            <a:ext uri="{909E8E84-426E-40DD-AFC4-6F175D3DCCD1}">
              <a14:hiddenFill xmlns:a14="http://schemas.microsoft.com/office/drawing/2010/main">
                <a:solidFill>
                  <a:srgbClr val="FFFFFF"/>
                </a:solidFill>
              </a14:hiddenFill>
            </a:ext>
          </a:extLst>
        </p:spPr>
      </p:pic>
      <p:sp>
        <p:nvSpPr>
          <p:cNvPr id="14" name="Plus 13"/>
          <p:cNvSpPr/>
          <p:nvPr/>
        </p:nvSpPr>
        <p:spPr>
          <a:xfrm>
            <a:off x="4384803" y="3880774"/>
            <a:ext cx="914400" cy="914400"/>
          </a:xfrm>
          <a:prstGeom prst="mathPlus">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AT"/>
          </a:p>
        </p:txBody>
      </p:sp>
      <p:pic>
        <p:nvPicPr>
          <p:cNvPr id="18" name="Picture 17"/>
          <p:cNvPicPr>
            <a:picLocks noChangeAspect="1"/>
          </p:cNvPicPr>
          <p:nvPr/>
        </p:nvPicPr>
        <p:blipFill rotWithShape="1">
          <a:blip r:embed="rId5"/>
          <a:srcRect l="7372" t="15867" r="72021" b="18028"/>
          <a:stretch/>
        </p:blipFill>
        <p:spPr>
          <a:xfrm>
            <a:off x="2052462" y="3880774"/>
            <a:ext cx="805148" cy="792088"/>
          </a:xfrm>
          <a:prstGeom prst="rect">
            <a:avLst/>
          </a:prstGeom>
        </p:spPr>
      </p:pic>
      <p:pic>
        <p:nvPicPr>
          <p:cNvPr id="19" name="Picture 1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7457" y="3893422"/>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3888" y="3951660"/>
            <a:ext cx="754516" cy="7545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aws codecommi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468" r="28041"/>
          <a:stretch/>
        </p:blipFill>
        <p:spPr bwMode="auto">
          <a:xfrm>
            <a:off x="2844049" y="3914089"/>
            <a:ext cx="719839" cy="777446"/>
          </a:xfrm>
          <a:prstGeom prst="rect">
            <a:avLst/>
          </a:prstGeom>
          <a:noFill/>
          <a:extLst>
            <a:ext uri="{909E8E84-426E-40DD-AFC4-6F175D3DCCD1}">
              <a14:hiddenFill xmlns:a14="http://schemas.microsoft.com/office/drawing/2010/main">
                <a:solidFill>
                  <a:srgbClr val="FFFFFF"/>
                </a:solidFill>
              </a14:hiddenFill>
            </a:ext>
          </a:extLst>
        </p:spPr>
      </p:pic>
      <p:sp>
        <p:nvSpPr>
          <p:cNvPr id="22" name="Left Arrow 21"/>
          <p:cNvSpPr/>
          <p:nvPr/>
        </p:nvSpPr>
        <p:spPr>
          <a:xfrm>
            <a:off x="5580112" y="1370484"/>
            <a:ext cx="2520280" cy="700656"/>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AT" dirty="0"/>
              <a:t>Auto Stop Bad Builds</a:t>
            </a:r>
          </a:p>
        </p:txBody>
      </p:sp>
    </p:spTree>
    <p:extLst>
      <p:ext uri="{BB962C8B-B14F-4D97-AF65-F5344CB8AC3E}">
        <p14:creationId xmlns:p14="http://schemas.microsoft.com/office/powerpoint/2010/main" val="3715619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6667" y="1723661"/>
            <a:ext cx="7545062" cy="2087278"/>
          </a:xfrm>
          <a:prstGeom prst="rect">
            <a:avLst/>
          </a:prstGeom>
        </p:spPr>
      </p:pic>
      <p:sp>
        <p:nvSpPr>
          <p:cNvPr id="2" name="Title 1"/>
          <p:cNvSpPr>
            <a:spLocks noGrp="1"/>
          </p:cNvSpPr>
          <p:nvPr>
            <p:ph type="title"/>
          </p:nvPr>
        </p:nvSpPr>
        <p:spPr>
          <a:xfrm>
            <a:off x="467544" y="327571"/>
            <a:ext cx="8352927" cy="568220"/>
          </a:xfrm>
        </p:spPr>
        <p:txBody>
          <a:bodyPr>
            <a:normAutofit fontScale="90000"/>
          </a:bodyPr>
          <a:lstStyle/>
          <a:p>
            <a:r>
              <a:rPr lang="de-AT" b="1" i="1" dirty="0"/>
              <a:t>AWS + Dynatrace</a:t>
            </a:r>
            <a:r>
              <a:rPr lang="de-AT" dirty="0"/>
              <a:t>: Closing the Feedback Loop by automatically monitoring your Deployment</a:t>
            </a:r>
          </a:p>
        </p:txBody>
      </p:sp>
      <p:pic>
        <p:nvPicPr>
          <p:cNvPr id="13" name="Picture 2" descr="Image result for dynatrace logo"/>
          <p:cNvPicPr>
            <a:picLocks noChangeAspect="1" noChangeArrowheads="1"/>
          </p:cNvPicPr>
          <p:nvPr/>
        </p:nvPicPr>
        <p:blipFill rotWithShape="1">
          <a:blip r:embed="rId4">
            <a:extLst>
              <a:ext uri="{28A0092B-C50C-407E-A947-70E740481C1C}">
                <a14:useLocalDpi xmlns:a14="http://schemas.microsoft.com/office/drawing/2010/main" val="0"/>
              </a:ext>
            </a:extLst>
          </a:blip>
          <a:srcRect r="78746"/>
          <a:stretch/>
        </p:blipFill>
        <p:spPr bwMode="auto">
          <a:xfrm>
            <a:off x="6304877" y="2299724"/>
            <a:ext cx="698869" cy="921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62713" y="1309725"/>
            <a:ext cx="648072" cy="576064"/>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6"/>
          <a:stretch>
            <a:fillRect/>
          </a:stretch>
        </p:blipFill>
        <p:spPr>
          <a:xfrm>
            <a:off x="6354801" y="1309726"/>
            <a:ext cx="613838" cy="576064"/>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7"/>
          <a:stretch>
            <a:fillRect/>
          </a:stretch>
        </p:blipFill>
        <p:spPr>
          <a:xfrm>
            <a:off x="7112655" y="1309726"/>
            <a:ext cx="614469" cy="576064"/>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rotWithShape="1">
          <a:blip r:embed="rId8" cstate="screen">
            <a:extLst>
              <a:ext uri="{28A0092B-C50C-407E-A947-70E740481C1C}">
                <a14:useLocalDpi xmlns:a14="http://schemas.microsoft.com/office/drawing/2010/main"/>
              </a:ext>
            </a:extLst>
          </a:blip>
          <a:srcRect l="15255" t="5773" r="69834"/>
          <a:stretch/>
        </p:blipFill>
        <p:spPr>
          <a:xfrm>
            <a:off x="7871140" y="1059582"/>
            <a:ext cx="1224136" cy="3841191"/>
          </a:xfrm>
          <a:prstGeom prst="rect">
            <a:avLst/>
          </a:prstGeom>
        </p:spPr>
      </p:pic>
      <p:pic>
        <p:nvPicPr>
          <p:cNvPr id="4" name="Picture 3"/>
          <p:cNvPicPr>
            <a:picLocks noChangeAspect="1"/>
          </p:cNvPicPr>
          <p:nvPr/>
        </p:nvPicPr>
        <p:blipFill>
          <a:blip r:embed="rId9"/>
          <a:stretch>
            <a:fillRect/>
          </a:stretch>
        </p:blipFill>
        <p:spPr>
          <a:xfrm>
            <a:off x="5508295" y="3979141"/>
            <a:ext cx="2266131" cy="921632"/>
          </a:xfrm>
          <a:prstGeom prst="rect">
            <a:avLst/>
          </a:prstGeom>
        </p:spPr>
      </p:pic>
    </p:spTree>
    <p:extLst>
      <p:ext uri="{BB962C8B-B14F-4D97-AF65-F5344CB8AC3E}">
        <p14:creationId xmlns:p14="http://schemas.microsoft.com/office/powerpoint/2010/main" val="285315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865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normAutofit/>
          </a:bodyPr>
          <a:lstStyle/>
          <a:p>
            <a:r>
              <a:rPr lang="en-US" dirty="0"/>
              <a:t>Introduction of Speakers</a:t>
            </a:r>
          </a:p>
          <a:p>
            <a:r>
              <a:rPr lang="en-US" dirty="0"/>
              <a:t>What is AWS </a:t>
            </a:r>
            <a:r>
              <a:rPr lang="en-US" dirty="0" err="1"/>
              <a:t>CodePipeline</a:t>
            </a:r>
            <a:r>
              <a:rPr lang="en-US" dirty="0"/>
              <a:t>?</a:t>
            </a:r>
          </a:p>
          <a:p>
            <a:r>
              <a:rPr lang="en-US" dirty="0"/>
              <a:t>How does </a:t>
            </a:r>
            <a:r>
              <a:rPr lang="en-US" dirty="0" err="1"/>
              <a:t>Apica</a:t>
            </a:r>
            <a:r>
              <a:rPr lang="en-US" dirty="0"/>
              <a:t> </a:t>
            </a:r>
            <a:r>
              <a:rPr lang="en-US" dirty="0" err="1"/>
              <a:t>LoadTest</a:t>
            </a:r>
            <a:r>
              <a:rPr lang="en-US" dirty="0"/>
              <a:t> and Dynatrace AppMon fit in?</a:t>
            </a:r>
          </a:p>
          <a:p>
            <a:r>
              <a:rPr lang="en-US" dirty="0"/>
              <a:t>Live Demo: 3 Performance Engineering Use Cases</a:t>
            </a:r>
          </a:p>
          <a:p>
            <a:r>
              <a:rPr lang="en-US" dirty="0"/>
              <a:t>Live Q&amp;A</a:t>
            </a:r>
          </a:p>
        </p:txBody>
      </p:sp>
      <p:sp>
        <p:nvSpPr>
          <p:cNvPr id="4" name="Title 3"/>
          <p:cNvSpPr>
            <a:spLocks noGrp="1"/>
          </p:cNvSpPr>
          <p:nvPr>
            <p:ph type="title"/>
          </p:nvPr>
        </p:nvSpPr>
        <p:spPr/>
        <p:txBody>
          <a:bodyPr/>
          <a:lstStyle/>
          <a:p>
            <a:r>
              <a:rPr lang="de-AT" dirty="0"/>
              <a:t>Agenda</a:t>
            </a:r>
          </a:p>
        </p:txBody>
      </p:sp>
    </p:spTree>
    <p:extLst>
      <p:ext uri="{BB962C8B-B14F-4D97-AF65-F5344CB8AC3E}">
        <p14:creationId xmlns:p14="http://schemas.microsoft.com/office/powerpoint/2010/main" val="1036011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3"/>
          <a:stretch>
            <a:fillRect/>
          </a:stretch>
        </p:blipFill>
        <p:spPr>
          <a:xfrm>
            <a:off x="1978421" y="388829"/>
            <a:ext cx="4967729" cy="1733937"/>
          </a:xfrm>
          <a:prstGeom prst="rect">
            <a:avLst/>
          </a:prstGeom>
        </p:spPr>
      </p:pic>
      <p:sp>
        <p:nvSpPr>
          <p:cNvPr id="3" name="textruta 2"/>
          <p:cNvSpPr txBox="1"/>
          <p:nvPr/>
        </p:nvSpPr>
        <p:spPr>
          <a:xfrm>
            <a:off x="1718597" y="2067694"/>
            <a:ext cx="4987134" cy="646331"/>
          </a:xfrm>
          <a:prstGeom prst="rect">
            <a:avLst/>
          </a:prstGeom>
          <a:noFill/>
        </p:spPr>
        <p:txBody>
          <a:bodyPr wrap="none" rtlCol="0">
            <a:spAutoFit/>
          </a:bodyPr>
          <a:lstStyle/>
          <a:p>
            <a:r>
              <a:rPr lang="en-US" sz="1800" i="1" dirty="0"/>
              <a:t>”Helping companies with their end-user experience </a:t>
            </a:r>
          </a:p>
          <a:p>
            <a:pPr algn="ctr"/>
            <a:r>
              <a:rPr lang="en-US" sz="1800" i="1" dirty="0"/>
              <a:t>focusing on availability and performance”</a:t>
            </a:r>
          </a:p>
        </p:txBody>
      </p:sp>
      <p:sp>
        <p:nvSpPr>
          <p:cNvPr id="4" name="textruta 7"/>
          <p:cNvSpPr txBox="1"/>
          <p:nvPr/>
        </p:nvSpPr>
        <p:spPr>
          <a:xfrm>
            <a:off x="804511" y="4083481"/>
            <a:ext cx="1562583" cy="461665"/>
          </a:xfrm>
          <a:prstGeom prst="rect">
            <a:avLst/>
          </a:prstGeom>
          <a:noFill/>
        </p:spPr>
        <p:txBody>
          <a:bodyPr wrap="square" rtlCol="0">
            <a:spAutoFit/>
          </a:bodyPr>
          <a:lstStyle/>
          <a:p>
            <a:r>
              <a:rPr lang="sv-SE" sz="2400" b="1" dirty="0" err="1"/>
              <a:t>SaaS</a:t>
            </a:r>
            <a:endParaRPr lang="sv-SE" sz="2400" b="1" dirty="0"/>
          </a:p>
        </p:txBody>
      </p:sp>
      <p:sp>
        <p:nvSpPr>
          <p:cNvPr id="5" name="textruta 9"/>
          <p:cNvSpPr txBox="1"/>
          <p:nvPr/>
        </p:nvSpPr>
        <p:spPr>
          <a:xfrm>
            <a:off x="3526802" y="4079644"/>
            <a:ext cx="1269669" cy="461665"/>
          </a:xfrm>
          <a:prstGeom prst="rect">
            <a:avLst/>
          </a:prstGeom>
          <a:noFill/>
        </p:spPr>
        <p:txBody>
          <a:bodyPr wrap="square" rtlCol="0">
            <a:spAutoFit/>
          </a:bodyPr>
          <a:lstStyle/>
          <a:p>
            <a:r>
              <a:rPr lang="sv-SE" sz="2400" b="1" dirty="0"/>
              <a:t>Hybrid</a:t>
            </a:r>
          </a:p>
        </p:txBody>
      </p:sp>
      <p:sp>
        <p:nvSpPr>
          <p:cNvPr id="6" name="textruta 10"/>
          <p:cNvSpPr txBox="1"/>
          <p:nvPr/>
        </p:nvSpPr>
        <p:spPr>
          <a:xfrm>
            <a:off x="6113642" y="4083481"/>
            <a:ext cx="2009901" cy="461665"/>
          </a:xfrm>
          <a:prstGeom prst="rect">
            <a:avLst/>
          </a:prstGeom>
          <a:noFill/>
        </p:spPr>
        <p:txBody>
          <a:bodyPr wrap="square" rtlCol="0">
            <a:spAutoFit/>
          </a:bodyPr>
          <a:lstStyle/>
          <a:p>
            <a:r>
              <a:rPr lang="sv-SE" sz="2400" b="1" dirty="0"/>
              <a:t>On-</a:t>
            </a:r>
            <a:r>
              <a:rPr lang="sv-SE" sz="2400" b="1" dirty="0" err="1"/>
              <a:t>Premise</a:t>
            </a:r>
            <a:endParaRPr lang="sv-SE" sz="2400" b="1" dirty="0"/>
          </a:p>
        </p:txBody>
      </p:sp>
      <p:cxnSp>
        <p:nvCxnSpPr>
          <p:cNvPr id="7" name="Rak 12"/>
          <p:cNvCxnSpPr/>
          <p:nvPr/>
        </p:nvCxnSpPr>
        <p:spPr>
          <a:xfrm>
            <a:off x="612104" y="3899261"/>
            <a:ext cx="7768231" cy="1244"/>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SESTIVDC02P\RedirectedFolders\patrick.olsson\My Documents\Apica Marketing\Apica Company Presentation\ApicaLoadTestK_oran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6506" y="3207504"/>
            <a:ext cx="2613832" cy="353163"/>
          </a:xfrm>
          <a:prstGeom prst="rect">
            <a:avLst/>
          </a:prstGeom>
          <a:noFill/>
          <a:extLst>
            <a:ext uri="{909E8E84-426E-40DD-AFC4-6F175D3DCCD1}">
              <a14:hiddenFill xmlns:a14="http://schemas.microsoft.com/office/drawing/2010/main">
                <a:solidFill>
                  <a:srgbClr val="FFFFFF"/>
                </a:solidFill>
              </a14:hiddenFill>
            </a:ext>
          </a:extLst>
        </p:spPr>
      </p:pic>
      <p:pic>
        <p:nvPicPr>
          <p:cNvPr id="9" name="Bildobjekt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76" y="3139404"/>
            <a:ext cx="4242434" cy="49798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3575" y="123478"/>
            <a:ext cx="808260" cy="847542"/>
          </a:xfrm>
          <a:prstGeom prst="rect">
            <a:avLst/>
          </a:prstGeom>
        </p:spPr>
      </p:pic>
    </p:spTree>
    <p:extLst>
      <p:ext uri="{BB962C8B-B14F-4D97-AF65-F5344CB8AC3E}">
        <p14:creationId xmlns:p14="http://schemas.microsoft.com/office/powerpoint/2010/main" val="4213367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635" y="123825"/>
            <a:ext cx="8375466" cy="4527828"/>
          </a:xfrm>
        </p:spPr>
      </p:pic>
      <p:grpSp>
        <p:nvGrpSpPr>
          <p:cNvPr id="5" name="Group 4"/>
          <p:cNvGrpSpPr/>
          <p:nvPr/>
        </p:nvGrpSpPr>
        <p:grpSpPr>
          <a:xfrm>
            <a:off x="2980953" y="907182"/>
            <a:ext cx="3024336" cy="3024336"/>
            <a:chOff x="2980953" y="907182"/>
            <a:chExt cx="3024336" cy="3024336"/>
          </a:xfrm>
        </p:grpSpPr>
        <p:sp>
          <p:nvSpPr>
            <p:cNvPr id="20" name="Oval 19"/>
            <p:cNvSpPr/>
            <p:nvPr/>
          </p:nvSpPr>
          <p:spPr bwMode="auto">
            <a:xfrm>
              <a:off x="2980953" y="907182"/>
              <a:ext cx="3024336" cy="3024336"/>
            </a:xfrm>
            <a:prstGeom prst="ellipse">
              <a:avLst/>
            </a:prstGeom>
            <a:solidFill>
              <a:srgbClr val="313131">
                <a:alpha val="89804"/>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1" name="Picture 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343672" y="1627262"/>
              <a:ext cx="2160242" cy="62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 name="Rectangle 3"/>
            <p:cNvSpPr>
              <a:spLocks/>
            </p:cNvSpPr>
            <p:nvPr/>
          </p:nvSpPr>
          <p:spPr bwMode="auto">
            <a:xfrm>
              <a:off x="3199656" y="2203326"/>
              <a:ext cx="2592288"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endParaRPr lang="en-US" sz="1800" dirty="0">
                <a:solidFill>
                  <a:schemeClr val="bg1"/>
                </a:solidFill>
                <a:latin typeface="+mj-lt"/>
                <a:ea typeface="ＭＳ Ｐゴシック" charset="0"/>
                <a:cs typeface="Bebas Neue" charset="0"/>
                <a:sym typeface="Bebas Neue" charset="0"/>
              </a:endParaRPr>
            </a:p>
          </p:txBody>
        </p:sp>
        <p:sp>
          <p:nvSpPr>
            <p:cNvPr id="23" name="Line 5"/>
            <p:cNvSpPr>
              <a:spLocks noChangeShapeType="1"/>
            </p:cNvSpPr>
            <p:nvPr/>
          </p:nvSpPr>
          <p:spPr bwMode="auto">
            <a:xfrm>
              <a:off x="3218112" y="2419350"/>
              <a:ext cx="2573832" cy="0"/>
            </a:xfrm>
            <a:prstGeom prst="line">
              <a:avLst/>
            </a:prstGeom>
            <a:noFill/>
            <a:ln w="1270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n>
                  <a:solidFill>
                    <a:schemeClr val="bg2"/>
                  </a:solidFill>
                </a:ln>
              </a:endParaRPr>
            </a:p>
          </p:txBody>
        </p:sp>
      </p:grpSp>
      <p:sp>
        <p:nvSpPr>
          <p:cNvPr id="12" name="Oval 11"/>
          <p:cNvSpPr/>
          <p:nvPr/>
        </p:nvSpPr>
        <p:spPr bwMode="auto">
          <a:xfrm>
            <a:off x="5791944" y="292029"/>
            <a:ext cx="1809460" cy="1862744"/>
          </a:xfrm>
          <a:prstGeom prst="ellipse">
            <a:avLst/>
          </a:prstGeom>
          <a:solidFill>
            <a:schemeClr val="tx1">
              <a:lumMod val="50000"/>
              <a:alpha val="89804"/>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lumMod val="95000"/>
                  </a:schemeClr>
                </a:solidFill>
                <a:effectLst/>
                <a:ea typeface="ヒラギノ角ゴ ProN W3" charset="0"/>
                <a:cs typeface="ヒラギノ角ゴ ProN W3" charset="0"/>
                <a:sym typeface="Gill Sans" charset="0"/>
              </a:rPr>
              <a:t>Global Offices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bg1">
                    <a:lumMod val="95000"/>
                  </a:schemeClr>
                </a:solidFill>
                <a:effectLst/>
                <a:ea typeface="ヒラギノ角ゴ ProN W3" charset="0"/>
                <a:cs typeface="ヒラギノ角ゴ ProN W3" charset="0"/>
                <a:sym typeface="Gill Sans" charset="0"/>
              </a:rPr>
              <a:t>Stockholm</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lumMod val="95000"/>
                  </a:schemeClr>
                </a:solidFill>
                <a:ea typeface="ヒラギノ角ゴ ProN W3" charset="0"/>
                <a:cs typeface="ヒラギノ角ゴ ProN W3" charset="0"/>
                <a:sym typeface="Gill Sans" charset="0"/>
              </a:rPr>
              <a:t>London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none" strike="noStrike" cap="none" normalizeH="0" baseline="0" dirty="0">
                <a:ln>
                  <a:noFill/>
                </a:ln>
                <a:solidFill>
                  <a:schemeClr val="bg1">
                    <a:lumMod val="95000"/>
                  </a:schemeClr>
                </a:solidFill>
                <a:effectLst/>
                <a:ea typeface="ヒラギノ角ゴ ProN W3" charset="0"/>
                <a:cs typeface="ヒラギノ角ゴ ProN W3" charset="0"/>
                <a:sym typeface="Gill Sans" charset="0"/>
              </a:rPr>
              <a:t>New</a:t>
            </a:r>
            <a:r>
              <a:rPr kumimoji="0" lang="en-US" sz="1200" i="0" u="none" strike="noStrike" cap="none" normalizeH="0" dirty="0">
                <a:ln>
                  <a:noFill/>
                </a:ln>
                <a:solidFill>
                  <a:schemeClr val="bg1">
                    <a:lumMod val="95000"/>
                  </a:schemeClr>
                </a:solidFill>
                <a:effectLst/>
                <a:ea typeface="ヒラギノ角ゴ ProN W3" charset="0"/>
                <a:cs typeface="ヒラギノ角ゴ ProN W3" charset="0"/>
                <a:sym typeface="Gill Sans" charset="0"/>
              </a:rPr>
              <a:t> York</a:t>
            </a:r>
          </a:p>
          <a:p>
            <a:pPr marL="0" marR="0" indent="0" algn="ctr" defTabSz="914400" rtl="0" eaLnBrk="1" fontAlgn="base" latinLnBrk="0" hangingPunct="1">
              <a:lnSpc>
                <a:spcPct val="100000"/>
              </a:lnSpc>
              <a:spcBef>
                <a:spcPct val="0"/>
              </a:spcBef>
              <a:spcAft>
                <a:spcPct val="0"/>
              </a:spcAft>
              <a:buClrTx/>
              <a:buSzTx/>
              <a:buFontTx/>
              <a:buNone/>
              <a:tabLst/>
            </a:pPr>
            <a:r>
              <a:rPr lang="en-US" sz="1200" baseline="0" dirty="0">
                <a:solidFill>
                  <a:schemeClr val="bg1">
                    <a:lumMod val="95000"/>
                  </a:schemeClr>
                </a:solidFill>
                <a:ea typeface="ヒラギノ角ゴ ProN W3" charset="0"/>
                <a:cs typeface="ヒラギノ角ゴ ProN W3" charset="0"/>
                <a:sym typeface="Gill Sans" charset="0"/>
              </a:rPr>
              <a:t>Santa</a:t>
            </a:r>
            <a:r>
              <a:rPr lang="en-US" sz="1200" dirty="0">
                <a:solidFill>
                  <a:schemeClr val="bg1">
                    <a:lumMod val="95000"/>
                  </a:schemeClr>
                </a:solidFill>
                <a:ea typeface="ヒラギノ角ゴ ProN W3" charset="0"/>
                <a:cs typeface="ヒラギノ角ゴ ProN W3" charset="0"/>
                <a:sym typeface="Gill Sans" charset="0"/>
              </a:rPr>
              <a:t> Monica</a:t>
            </a:r>
            <a:endParaRPr kumimoji="0" lang="en-US" sz="1200" i="0" u="none" strike="noStrike" cap="none" normalizeH="0" baseline="0" dirty="0">
              <a:ln>
                <a:noFill/>
              </a:ln>
              <a:solidFill>
                <a:schemeClr val="bg1">
                  <a:lumMod val="95000"/>
                </a:schemeClr>
              </a:solidFill>
              <a:effectLst/>
              <a:ea typeface="ヒラギノ角ゴ ProN W3" charset="0"/>
              <a:cs typeface="ヒラギノ角ゴ ProN W3" charset="0"/>
              <a:sym typeface="Gill Sans" charset="0"/>
            </a:endParaRPr>
          </a:p>
        </p:txBody>
      </p:sp>
      <p:pic>
        <p:nvPicPr>
          <p:cNvPr id="18" name="Picture 2"/>
          <p:cNvPicPr>
            <a:picLocks noChangeAspect="1"/>
          </p:cNvPicPr>
          <p:nvPr/>
        </p:nvPicPr>
        <p:blipFill>
          <a:blip r:embed="rId5"/>
          <a:stretch>
            <a:fillRect/>
          </a:stretch>
        </p:blipFill>
        <p:spPr>
          <a:xfrm>
            <a:off x="179222" y="4096724"/>
            <a:ext cx="1595935" cy="442141"/>
          </a:xfrm>
          <a:prstGeom prst="rect">
            <a:avLst/>
          </a:prstGeom>
        </p:spPr>
      </p:pic>
      <p:sp>
        <p:nvSpPr>
          <p:cNvPr id="2" name="textruta 1"/>
          <p:cNvSpPr txBox="1"/>
          <p:nvPr/>
        </p:nvSpPr>
        <p:spPr>
          <a:xfrm>
            <a:off x="3839812" y="2582879"/>
            <a:ext cx="1232645" cy="646331"/>
          </a:xfrm>
          <a:prstGeom prst="rect">
            <a:avLst/>
          </a:prstGeom>
          <a:noFill/>
        </p:spPr>
        <p:txBody>
          <a:bodyPr wrap="none" rtlCol="0">
            <a:spAutoFit/>
          </a:bodyPr>
          <a:lstStyle/>
          <a:p>
            <a:pPr algn="ctr">
              <a:lnSpc>
                <a:spcPct val="150000"/>
              </a:lnSpc>
            </a:pPr>
            <a:r>
              <a:rPr lang="sv-SE" sz="1200" dirty="0" err="1">
                <a:solidFill>
                  <a:schemeClr val="bg1"/>
                </a:solidFill>
              </a:rPr>
              <a:t>Founded</a:t>
            </a:r>
            <a:r>
              <a:rPr lang="sv-SE" sz="1200" dirty="0">
                <a:solidFill>
                  <a:schemeClr val="bg1"/>
                </a:solidFill>
              </a:rPr>
              <a:t> in 2005</a:t>
            </a:r>
          </a:p>
          <a:p>
            <a:pPr algn="ctr">
              <a:lnSpc>
                <a:spcPct val="150000"/>
              </a:lnSpc>
            </a:pPr>
            <a:r>
              <a:rPr lang="sv-SE" sz="1200" dirty="0">
                <a:solidFill>
                  <a:schemeClr val="bg1"/>
                </a:solidFill>
              </a:rPr>
              <a:t>500+ </a:t>
            </a:r>
            <a:r>
              <a:rPr lang="sv-SE" sz="1200">
                <a:solidFill>
                  <a:schemeClr val="bg1"/>
                </a:solidFill>
              </a:rPr>
              <a:t>Customers</a:t>
            </a:r>
            <a:endParaRPr lang="sv-SE" sz="1200" dirty="0">
              <a:solidFill>
                <a:schemeClr val="bg1"/>
              </a:solidFill>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3575" y="123478"/>
            <a:ext cx="808260" cy="847542"/>
          </a:xfrm>
          <a:prstGeom prst="rect">
            <a:avLst/>
          </a:prstGeom>
        </p:spPr>
      </p:pic>
    </p:spTree>
    <p:extLst>
      <p:ext uri="{BB962C8B-B14F-4D97-AF65-F5344CB8AC3E}">
        <p14:creationId xmlns:p14="http://schemas.microsoft.com/office/powerpoint/2010/main" val="3025570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pic>
        <p:nvPicPr>
          <p:cNvPr id="9" name="Picture 8"/>
          <p:cNvPicPr>
            <a:picLocks noChangeAspect="1"/>
          </p:cNvPicPr>
          <p:nvPr/>
        </p:nvPicPr>
        <p:blipFill>
          <a:blip r:embed="rId2"/>
          <a:stretch>
            <a:fillRect/>
          </a:stretch>
        </p:blipFill>
        <p:spPr>
          <a:xfrm>
            <a:off x="1043608" y="195486"/>
            <a:ext cx="6994798" cy="4525109"/>
          </a:xfrm>
          <a:prstGeom prst="rect">
            <a:avLst/>
          </a:prstGeom>
        </p:spPr>
      </p:pic>
      <p:pic>
        <p:nvPicPr>
          <p:cNvPr id="5" name="Picture 4"/>
          <p:cNvPicPr>
            <a:picLocks noChangeAspect="1"/>
          </p:cNvPicPr>
          <p:nvPr/>
        </p:nvPicPr>
        <p:blipFill>
          <a:blip r:embed="rId3"/>
          <a:stretch>
            <a:fillRect/>
          </a:stretch>
        </p:blipFill>
        <p:spPr>
          <a:xfrm>
            <a:off x="8316416" y="123478"/>
            <a:ext cx="744999" cy="795337"/>
          </a:xfrm>
          <a:prstGeom prst="rect">
            <a:avLst/>
          </a:prstGeom>
        </p:spPr>
      </p:pic>
      <p:pic>
        <p:nvPicPr>
          <p:cNvPr id="6" name="Picture 5"/>
          <p:cNvPicPr>
            <a:picLocks noChangeAspect="1"/>
          </p:cNvPicPr>
          <p:nvPr/>
        </p:nvPicPr>
        <p:blipFill>
          <a:blip r:embed="rId4"/>
          <a:stretch>
            <a:fillRect/>
          </a:stretch>
        </p:blipFill>
        <p:spPr>
          <a:xfrm>
            <a:off x="8324584" y="987574"/>
            <a:ext cx="728662" cy="795337"/>
          </a:xfrm>
          <a:prstGeom prst="rect">
            <a:avLst/>
          </a:prstGeom>
        </p:spPr>
      </p:pic>
    </p:spTree>
    <p:extLst>
      <p:ext uri="{BB962C8B-B14F-4D97-AF65-F5344CB8AC3E}">
        <p14:creationId xmlns:p14="http://schemas.microsoft.com/office/powerpoint/2010/main" val="2669181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MPTY">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DYNATRACE '15">
      <a:dk1>
        <a:srgbClr val="171717"/>
      </a:dk1>
      <a:lt1>
        <a:sysClr val="window" lastClr="FFFFFF"/>
      </a:lt1>
      <a:dk2>
        <a:srgbClr val="6B6E70"/>
      </a:dk2>
      <a:lt2>
        <a:srgbClr val="D7DEDE"/>
      </a:lt2>
      <a:accent1>
        <a:srgbClr val="1496FF"/>
      </a:accent1>
      <a:accent2>
        <a:srgbClr val="C90019"/>
      </a:accent2>
      <a:accent3>
        <a:srgbClr val="73BE28"/>
      </a:accent3>
      <a:accent4>
        <a:srgbClr val="6F2DA8"/>
      </a:accent4>
      <a:accent5>
        <a:srgbClr val="37A8A6"/>
      </a:accent5>
      <a:accent6>
        <a:srgbClr val="F3781E"/>
      </a:accent6>
      <a:hlink>
        <a:srgbClr val="2061AB"/>
      </a:hlink>
      <a:folHlink>
        <a:srgbClr val="4F266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952</TotalTime>
  <Words>2101</Words>
  <Application>Microsoft Office PowerPoint</Application>
  <PresentationFormat>On-screen Show (16:9)</PresentationFormat>
  <Paragraphs>324</Paragraphs>
  <Slides>56</Slides>
  <Notes>16</Notes>
  <HiddenSlides>3</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56</vt:i4>
      </vt:variant>
    </vt:vector>
  </HeadingPairs>
  <TitlesOfParts>
    <vt:vector size="74" baseType="lpstr">
      <vt:lpstr>MS PGothic</vt:lpstr>
      <vt:lpstr>MS PGothic</vt:lpstr>
      <vt:lpstr>Arial</vt:lpstr>
      <vt:lpstr>Bebas Neue</vt:lpstr>
      <vt:lpstr>Calibri</vt:lpstr>
      <vt:lpstr>Calibri Light</vt:lpstr>
      <vt:lpstr>Gill Sans</vt:lpstr>
      <vt:lpstr>Mangal</vt:lpstr>
      <vt:lpstr>Open Sans</vt:lpstr>
      <vt:lpstr>Roboto Light</vt:lpstr>
      <vt:lpstr>Symbol</vt:lpstr>
      <vt:lpstr>ヒラギノ角ゴ ProN W3</vt:lpstr>
      <vt:lpstr>2_Office Theme</vt:lpstr>
      <vt:lpstr>4_Office Theme</vt:lpstr>
      <vt:lpstr>EMPTY</vt:lpstr>
      <vt:lpstr>8_Office Theme</vt:lpstr>
      <vt:lpstr>1_Office Theme</vt:lpstr>
      <vt:lpstr>3_Office Theme</vt:lpstr>
      <vt:lpstr>Scaling DevOps Deployments with AWS CodePipeline and Dynatrace AppMon</vt:lpstr>
      <vt:lpstr>AWS does NOT PREVENT your teams from pushing bad code through the pipeline more frequently!</vt:lpstr>
      <vt:lpstr>Dynatrace: Automatic Performance Analysis across Load Tests</vt:lpstr>
      <vt:lpstr>Scaling Continuouos Innovation with Dynatrace on AWS: Shift-Left Quality, Reduce Lead Time &amp; Increase Flow</vt:lpstr>
      <vt:lpstr>Today’s Goal: Full AWS CodePipeline Demo!</vt:lpstr>
      <vt:lpstr>Agenda</vt:lpstr>
      <vt:lpstr>PowerPoint Presentation</vt:lpstr>
      <vt:lpstr>PowerPoint Presentation</vt:lpstr>
      <vt:lpstr>PowerPoint Presentation</vt:lpstr>
      <vt:lpstr>PowerPoint Presentation</vt:lpstr>
      <vt:lpstr>What is AWS CodePipeline? How does Apica Load and Dynatrace fit in?</vt:lpstr>
      <vt:lpstr>PowerPoint Presentation</vt:lpstr>
      <vt:lpstr>Make yourself familiar with …</vt:lpstr>
      <vt:lpstr>DEMO TIME!</vt:lpstr>
      <vt:lpstr>Demo Overview</vt:lpstr>
      <vt:lpstr>Demo Application</vt:lpstr>
      <vt:lpstr>Demo AWS CodePipeline</vt:lpstr>
      <vt:lpstr>Demo #1 – Slow Services</vt:lpstr>
      <vt:lpstr>Demo #1 – Slow Services (V1 Test)</vt:lpstr>
      <vt:lpstr>Demo #1 – Slow Services (cont.)</vt:lpstr>
      <vt:lpstr>Demo #1 – Slow Services (v2 Test)</vt:lpstr>
      <vt:lpstr>Demo #2 – Memory Leak</vt:lpstr>
      <vt:lpstr>Demo #2 – Memory Leak (V1 Test)</vt:lpstr>
      <vt:lpstr>Demo #2 – Memory Leak (Cont.)</vt:lpstr>
      <vt:lpstr>Demo #2 – Memory Leak (V2 Test)</vt:lpstr>
      <vt:lpstr>Demo #3 – Poor DB Performance</vt:lpstr>
      <vt:lpstr>Demo #3 – Poor DB Performance (V1 Test)</vt:lpstr>
      <vt:lpstr>Demo #3 – Poor DB Performance (V1 Test)</vt:lpstr>
      <vt:lpstr>Demo #3 – Poor DB Performance (cont)</vt:lpstr>
      <vt:lpstr>Demo #3 – Poor DB Performance (V2 Test)</vt:lpstr>
      <vt:lpstr>Try it yourself!</vt:lpstr>
      <vt:lpstr>Follow these simple steps</vt:lpstr>
      <vt:lpstr>Contact reminders …</vt:lpstr>
      <vt:lpstr>Event Reminders</vt:lpstr>
      <vt:lpstr>Open Q&amp;A  Use the Question Feature in GoTo Webinar or post it later to http://answers.dynatrace.com</vt:lpstr>
      <vt:lpstr>PowerPoint Presentation</vt:lpstr>
      <vt:lpstr>Configuration Details</vt:lpstr>
      <vt:lpstr>Source Stage in AWS CodePipeline</vt:lpstr>
      <vt:lpstr>Build Stage in AWS CodePipeline</vt:lpstr>
      <vt:lpstr>Deploy Stage in AWS CodePipeline</vt:lpstr>
      <vt:lpstr>Test Stage in AWS CodePipeline</vt:lpstr>
      <vt:lpstr>Apica Setup for Test Stage in AWS CodePipeline</vt:lpstr>
      <vt:lpstr>EBS Configuration</vt:lpstr>
      <vt:lpstr>EBS Configuration</vt:lpstr>
      <vt:lpstr>Backup</vt:lpstr>
      <vt:lpstr>What is the AWS CodePipeline?</vt:lpstr>
      <vt:lpstr>Apica Saas and Zebra Tester</vt:lpstr>
      <vt:lpstr>Scaling Continuous Innovation with Dynatrace on AWS: Shift-Left Quality, Reduce Lead Time &amp; Increase Flow</vt:lpstr>
      <vt:lpstr>What is the AWS CodePipeline?</vt:lpstr>
      <vt:lpstr>Dynatrace: Automatic Performance Analysis Across Load Tests</vt:lpstr>
      <vt:lpstr>AWS + Dynatrace =&gt; Faster Lead Times, Better Quality</vt:lpstr>
      <vt:lpstr>Get Started with 3 Simple Steps</vt:lpstr>
      <vt:lpstr>AWS DevOps Pipeline: Manual Approval and Regression Detection doesn‘t scale</vt:lpstr>
      <vt:lpstr>AWS + Dynatrace: Automatically Detect Architectural, Performance and Scalability Regressions</vt:lpstr>
      <vt:lpstr>AWS + Dynatrace: Closing the Feedback Loop by automatically monitoring your Deployment</vt:lpstr>
      <vt:lpstr>PowerPoint Presentation</vt:lpstr>
    </vt:vector>
  </TitlesOfParts>
  <Company>Compuware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 Live Q&amp;A  You can start asking your questions already through the Questions tab – we will start ontime</dc:title>
  <dc:creator>Grabner, Andreas</dc:creator>
  <cp:lastModifiedBy>John Jahn</cp:lastModifiedBy>
  <cp:revision>408</cp:revision>
  <cp:lastPrinted>2016-11-16T11:32:25Z</cp:lastPrinted>
  <dcterms:created xsi:type="dcterms:W3CDTF">2014-10-01T05:50:41Z</dcterms:created>
  <dcterms:modified xsi:type="dcterms:W3CDTF">2017-01-25T18:33:06Z</dcterms:modified>
</cp:coreProperties>
</file>